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03" r:id="rId3"/>
    <p:sldId id="308" r:id="rId4"/>
    <p:sldId id="268" r:id="rId5"/>
    <p:sldId id="269" r:id="rId6"/>
    <p:sldId id="271" r:id="rId7"/>
    <p:sldId id="273" r:id="rId8"/>
    <p:sldId id="274" r:id="rId9"/>
    <p:sldId id="285" r:id="rId10"/>
    <p:sldId id="275" r:id="rId11"/>
    <p:sldId id="277" r:id="rId12"/>
    <p:sldId id="278" r:id="rId13"/>
    <p:sldId id="284" r:id="rId14"/>
    <p:sldId id="279" r:id="rId15"/>
    <p:sldId id="287" r:id="rId16"/>
    <p:sldId id="280" r:id="rId17"/>
    <p:sldId id="289" r:id="rId18"/>
    <p:sldId id="281" r:id="rId19"/>
    <p:sldId id="314" r:id="rId20"/>
    <p:sldId id="288" r:id="rId21"/>
    <p:sldId id="282" r:id="rId22"/>
    <p:sldId id="283" r:id="rId23"/>
    <p:sldId id="291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5" r:id="rId32"/>
    <p:sldId id="306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33CC"/>
    <a:srgbClr val="FF3399"/>
    <a:srgbClr val="00FF00"/>
    <a:srgbClr val="990000"/>
    <a:srgbClr val="FFFFFF"/>
    <a:srgbClr val="FF0066"/>
    <a:srgbClr val="FFFF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7C07AA-4392-49D7-BC7C-B2FA01C0C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04CC4-6DBB-4DBC-9A4D-C5BD9FA3A3C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00397-3A4B-4560-949E-58ACEEA6434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820852-CC07-49D3-BF22-55E3308D84E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14EAFF-5A5A-425E-8EC3-43479E03EF9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7D1085-784B-40CF-8D9D-7F5E70A079C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B3CA96-5105-4A16-8B36-E3AFCAC9CD9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E45DF9-293C-427F-9A5B-009571A731E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5929DC-C649-4704-9183-5BECCE00531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851F5-9623-40A6-B0D2-1718E58A623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5DC8E9-FF97-4BB5-96AC-8BEE8FACFC1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4EA53-F301-400A-B8DA-FA20A6BB472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155DF-D532-45DC-B9B8-0CC476058FE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A3C789-C9AD-4B95-BBC8-5F23F4E999FD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FD542-651F-4FB4-8F78-D1D9121C895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0BBC08-10FD-460A-B1F9-7E369B83326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877152-EFF8-4317-879C-62030306C3C6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46B38-B7C2-4DCF-ABF4-DD7818503C99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E92D9F-22A7-483E-9B28-9938968B401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4BA99-C0E5-4D3B-BB80-D9A020D6F42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33963-5E0E-4C2C-9187-FB6C74B0546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ED9C5-6B37-483C-BCE9-4F0F44A0B7F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83C7A-E33A-4069-8B56-7DEAC064D643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0508B2-AC7F-46FD-B7E1-B400F2F3DBA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5D5868-DA67-471E-9B14-65250C6AD61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AD1F2-EA10-4054-B05C-3E3072F86F6F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6C081-36C1-4DA9-B437-140635672201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4AAFB6-0776-4131-9A90-552995612A6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302D8-C22E-4532-9084-F8314C16D9C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A84E6-91F5-4294-923F-14994507B27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104CF-B66C-4F2F-A03B-8E2ADA190E4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6BBC2E-C9C5-498B-AFB7-5D69CC457F3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3DD973-0189-46C7-BEE2-C48A73E0232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D61D5-AC75-4DD6-B7F3-52E19A3B4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E1786-FDE7-4A85-87FC-A478927E2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B5F9A-EB77-4778-979F-19573406B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5E6D9-2C7B-4CFD-A8EE-7163690A5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B9815-E2DE-4805-821E-18E8A9867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196FC-E9EF-4417-9069-70AE2A97A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3F048-5153-495C-BCEF-7A578FE39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3710B-3660-4FF7-B9DB-F34F36EA3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5EDB-FB18-443D-9AF6-9069084F3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F37DC-C78E-4A80-929C-E539C7EBB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F86B4-8CCE-47CE-BE42-4E82D78D8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D11D8-CE8D-4C16-A874-5FEE0CBAC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FF2E94-53A3-4250-9993-0FC3A6713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ldcottage.net/thicatinhhoa/cuocchialymaudo.html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ldcottage.net/thicatinhhoa/thica.html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905000" y="3995738"/>
            <a:ext cx="7239000" cy="25908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1700" b="1">
                <a:solidFill>
                  <a:srgbClr val="FF0066"/>
                </a:solidFill>
              </a:rPr>
              <a:t>TẬP ĐỌC</a:t>
            </a:r>
          </a:p>
          <a:p>
            <a:r>
              <a:rPr lang="en-US" sz="3600" b="1" i="1">
                <a:solidFill>
                  <a:srgbClr val="FF0066"/>
                </a:solidFill>
              </a:rPr>
              <a:t>                 </a:t>
            </a:r>
            <a:endParaRPr lang="en-US" sz="6000" b="1" i="1">
              <a:solidFill>
                <a:srgbClr val="FF0066"/>
              </a:solidFill>
            </a:endParaRPr>
          </a:p>
        </p:txBody>
      </p:sp>
      <p:graphicFrame>
        <p:nvGraphicFramePr>
          <p:cNvPr id="2052" name="Object 14"/>
          <p:cNvGraphicFramePr>
            <a:graphicFrameLocks noChangeAspect="1"/>
          </p:cNvGraphicFramePr>
          <p:nvPr/>
        </p:nvGraphicFramePr>
        <p:xfrm>
          <a:off x="2786063" y="3186113"/>
          <a:ext cx="3571875" cy="485775"/>
        </p:xfrm>
        <a:graphic>
          <a:graphicData uri="http://schemas.openxmlformats.org/presentationml/2006/ole">
            <p:oleObj spid="_x0000_s2052" name="Package" r:id="rId5" imgW="3562350" imgH="476250" progId="Package">
              <p:embed/>
            </p:oleObj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05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205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folHlink"/>
          </a:solidFill>
        </p:spPr>
        <p:txBody>
          <a:bodyPr/>
          <a:lstStyle/>
          <a:p>
            <a:pPr algn="l" eaLnBrk="1" hangingPunct="1"/>
            <a:r>
              <a:rPr lang="en-US" sz="3600" b="1" i="1" u="sng" smtClean="0">
                <a:solidFill>
                  <a:srgbClr val="0000FF"/>
                </a:solidFill>
              </a:rPr>
              <a:t>Tập đọc</a:t>
            </a:r>
            <a:r>
              <a:rPr lang="en-US" sz="4000" smtClean="0"/>
              <a:t> :</a:t>
            </a:r>
            <a:r>
              <a:rPr lang="en-US" sz="6600" b="1" i="1" smtClean="0">
                <a:solidFill>
                  <a:srgbClr val="FF0066"/>
                </a:solidFill>
              </a:rPr>
              <a:t>Tre Việt Nam</a:t>
            </a:r>
            <a:r>
              <a:rPr lang="en-US" sz="4000" b="1" i="1" smtClean="0">
                <a:solidFill>
                  <a:srgbClr val="FF0066"/>
                </a:solidFill>
              </a:rPr>
              <a:t/>
            </a:r>
            <a:br>
              <a:rPr lang="en-US" sz="4000" b="1" i="1" smtClean="0">
                <a:solidFill>
                  <a:srgbClr val="FF0066"/>
                </a:solidFill>
              </a:rPr>
            </a:br>
            <a:r>
              <a:rPr lang="en-US" sz="4000" b="1" i="1" smtClean="0">
                <a:solidFill>
                  <a:srgbClr val="FF0066"/>
                </a:solidFill>
              </a:rPr>
              <a:t>                                          </a:t>
            </a:r>
            <a:r>
              <a:rPr lang="en-US" sz="2800" b="1" i="1" smtClean="0">
                <a:solidFill>
                  <a:srgbClr val="FF0066"/>
                </a:solidFill>
              </a:rPr>
              <a:t>Nguyễn Duy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4D4D4D"/>
                </a:solidFill>
              </a:rPr>
              <a:t>      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4D4D4D"/>
                </a:solidFill>
              </a:rPr>
              <a:t>    - Những câu thơ nào nói lên sự gắn bó lâu đời của cây tre với người Việt Nam ?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chemeClr val="bg2"/>
                </a:solidFill>
              </a:rPr>
              <a:t>       Tre xanh, 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chemeClr val="bg2"/>
                </a:solidFill>
              </a:rPr>
              <a:t>       Xanh tự bao giờ ?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chemeClr val="bg2"/>
                </a:solidFill>
              </a:rPr>
              <a:t>     Chuyện ngày xưa…đã có bờ tre xanh.</a:t>
            </a:r>
          </a:p>
          <a:p>
            <a:pPr eaLnBrk="1" hangingPunct="1">
              <a:buFontTx/>
              <a:buNone/>
            </a:pPr>
            <a:endParaRPr lang="en-US" sz="3600" b="1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folHlink"/>
          </a:solidFill>
        </p:spPr>
        <p:txBody>
          <a:bodyPr/>
          <a:lstStyle/>
          <a:p>
            <a:pPr algn="l" eaLnBrk="1" hangingPunct="1"/>
            <a:r>
              <a:rPr lang="en-US" sz="3600" b="1" i="1" u="sng" smtClean="0">
                <a:solidFill>
                  <a:srgbClr val="0000FF"/>
                </a:solidFill>
              </a:rPr>
              <a:t>Tập đọc</a:t>
            </a:r>
            <a:r>
              <a:rPr lang="en-US" sz="4000" smtClean="0"/>
              <a:t> :</a:t>
            </a:r>
            <a:r>
              <a:rPr lang="en-US" sz="6600" b="1" i="1" smtClean="0">
                <a:solidFill>
                  <a:srgbClr val="FF0066"/>
                </a:solidFill>
              </a:rPr>
              <a:t>Tre Việt Nam</a:t>
            </a:r>
            <a:r>
              <a:rPr lang="en-US" sz="4000" b="1" i="1" smtClean="0">
                <a:solidFill>
                  <a:srgbClr val="FF0066"/>
                </a:solidFill>
              </a:rPr>
              <a:t/>
            </a:r>
            <a:br>
              <a:rPr lang="en-US" sz="4000" b="1" i="1" smtClean="0">
                <a:solidFill>
                  <a:srgbClr val="FF0066"/>
                </a:solidFill>
              </a:rPr>
            </a:br>
            <a:r>
              <a:rPr lang="en-US" sz="4000" b="1" i="1" smtClean="0">
                <a:solidFill>
                  <a:srgbClr val="FF0066"/>
                </a:solidFill>
              </a:rPr>
              <a:t>                                          </a:t>
            </a:r>
            <a:r>
              <a:rPr lang="en-US" sz="2800" b="1" i="1" smtClean="0">
                <a:solidFill>
                  <a:srgbClr val="FF0066"/>
                </a:solidFill>
              </a:rPr>
              <a:t>Nguyễn Duy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Char char="-"/>
            </a:pPr>
            <a:endParaRPr lang="en-US" sz="3600" b="1" smtClean="0">
              <a:solidFill>
                <a:srgbClr val="4D4D4D"/>
              </a:solidFill>
            </a:endParaRPr>
          </a:p>
          <a:p>
            <a:pPr eaLnBrk="1" hangingPunct="1">
              <a:buFontTx/>
              <a:buChar char="-"/>
            </a:pPr>
            <a:endParaRPr lang="en-US" sz="3600" b="1" smtClean="0">
              <a:solidFill>
                <a:srgbClr val="4D4D4D"/>
              </a:solidFill>
            </a:endParaRPr>
          </a:p>
          <a:p>
            <a:pPr eaLnBrk="1" hangingPunct="1">
              <a:buFontTx/>
              <a:buChar char="-"/>
            </a:pPr>
            <a:r>
              <a:rPr lang="en-US" sz="3600" b="1" smtClean="0">
                <a:solidFill>
                  <a:srgbClr val="4D4D4D"/>
                </a:solidFill>
              </a:rPr>
              <a:t>Ý 1 :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4D4D4D"/>
                </a:solidFill>
              </a:rPr>
              <a:t>  Sự gắn bó từ lâu đời của cây tre với người Việt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folHlink"/>
          </a:solidFill>
        </p:spPr>
        <p:txBody>
          <a:bodyPr/>
          <a:lstStyle/>
          <a:p>
            <a:pPr algn="l" eaLnBrk="1" hangingPunct="1"/>
            <a:r>
              <a:rPr lang="en-US" sz="3600" b="1" i="1" u="sng" smtClean="0">
                <a:solidFill>
                  <a:srgbClr val="0000FF"/>
                </a:solidFill>
              </a:rPr>
              <a:t>Tập đọc</a:t>
            </a:r>
            <a:r>
              <a:rPr lang="en-US" sz="4000" smtClean="0"/>
              <a:t> :</a:t>
            </a:r>
            <a:r>
              <a:rPr lang="en-US" sz="6600" b="1" i="1" smtClean="0">
                <a:solidFill>
                  <a:srgbClr val="FF0066"/>
                </a:solidFill>
              </a:rPr>
              <a:t>Tre Việt Nam</a:t>
            </a:r>
            <a:r>
              <a:rPr lang="en-US" sz="4000" b="1" i="1" smtClean="0">
                <a:solidFill>
                  <a:srgbClr val="FF0066"/>
                </a:solidFill>
              </a:rPr>
              <a:t/>
            </a:r>
            <a:br>
              <a:rPr lang="en-US" sz="4000" b="1" i="1" smtClean="0">
                <a:solidFill>
                  <a:srgbClr val="FF0066"/>
                </a:solidFill>
              </a:rPr>
            </a:br>
            <a:r>
              <a:rPr lang="en-US" sz="4000" b="1" i="1" smtClean="0">
                <a:solidFill>
                  <a:srgbClr val="FF0066"/>
                </a:solidFill>
              </a:rPr>
              <a:t>                                          </a:t>
            </a:r>
            <a:r>
              <a:rPr lang="en-US" sz="2800" b="1" i="1" smtClean="0">
                <a:solidFill>
                  <a:srgbClr val="FF0066"/>
                </a:solidFill>
              </a:rPr>
              <a:t>Nguyễn Duy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Char char="-"/>
            </a:pPr>
            <a:endParaRPr lang="en-US" sz="4000" b="1" smtClean="0">
              <a:solidFill>
                <a:srgbClr val="4D4D4D"/>
              </a:solidFill>
            </a:endParaRPr>
          </a:p>
          <a:p>
            <a:pPr eaLnBrk="1" hangingPunct="1">
              <a:buFontTx/>
              <a:buChar char="-"/>
            </a:pPr>
            <a:r>
              <a:rPr lang="en-US" sz="4000" b="1" smtClean="0">
                <a:solidFill>
                  <a:srgbClr val="4D4D4D"/>
                </a:solidFill>
              </a:rPr>
              <a:t>Những hình ảnh nào của tre gợi lên những phẩm chất tốt đẹp của người Việt Nam</a:t>
            </a:r>
          </a:p>
          <a:p>
            <a:pPr eaLnBrk="1" hangingPunct="1">
              <a:buFontTx/>
              <a:buNone/>
            </a:pPr>
            <a:r>
              <a:rPr lang="en-US" sz="4000" b="1" smtClean="0">
                <a:solidFill>
                  <a:schemeClr val="bg2"/>
                </a:solidFill>
              </a:rPr>
              <a:t>     . Cần cù</a:t>
            </a:r>
          </a:p>
          <a:p>
            <a:pPr eaLnBrk="1" hangingPunct="1">
              <a:buFontTx/>
              <a:buNone/>
            </a:pPr>
            <a:r>
              <a:rPr lang="en-US" sz="4000" b="1" smtClean="0">
                <a:solidFill>
                  <a:schemeClr val="bg2"/>
                </a:solidFill>
              </a:rPr>
              <a:t>     . Đoàn kết</a:t>
            </a:r>
          </a:p>
          <a:p>
            <a:pPr eaLnBrk="1" hangingPunct="1">
              <a:buFontTx/>
              <a:buNone/>
            </a:pPr>
            <a:r>
              <a:rPr lang="en-US" sz="4000" b="1" smtClean="0">
                <a:solidFill>
                  <a:schemeClr val="bg2"/>
                </a:solidFill>
              </a:rPr>
              <a:t>     . Ngay thẳng</a:t>
            </a:r>
          </a:p>
          <a:p>
            <a:pPr eaLnBrk="1" hangingPunct="1">
              <a:buFontTx/>
              <a:buNone/>
            </a:pPr>
            <a:endParaRPr lang="en-US" sz="3600" b="1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folHlink"/>
          </a:solidFill>
        </p:spPr>
        <p:txBody>
          <a:bodyPr/>
          <a:lstStyle/>
          <a:p>
            <a:pPr algn="l" eaLnBrk="1" hangingPunct="1"/>
            <a:r>
              <a:rPr lang="en-US" sz="3600" b="1" i="1" u="sng" smtClean="0">
                <a:solidFill>
                  <a:srgbClr val="0000FF"/>
                </a:solidFill>
              </a:rPr>
              <a:t>Tập đọc</a:t>
            </a:r>
            <a:r>
              <a:rPr lang="en-US" sz="4000" smtClean="0"/>
              <a:t> :</a:t>
            </a:r>
            <a:r>
              <a:rPr lang="en-US" sz="6600" b="1" i="1" smtClean="0">
                <a:solidFill>
                  <a:srgbClr val="FF0066"/>
                </a:solidFill>
              </a:rPr>
              <a:t>Tre Việt Nam</a:t>
            </a:r>
            <a:r>
              <a:rPr lang="en-US" sz="4000" b="1" i="1" smtClean="0">
                <a:solidFill>
                  <a:srgbClr val="FF0066"/>
                </a:solidFill>
              </a:rPr>
              <a:t/>
            </a:r>
            <a:br>
              <a:rPr lang="en-US" sz="4000" b="1" i="1" smtClean="0">
                <a:solidFill>
                  <a:srgbClr val="FF0066"/>
                </a:solidFill>
              </a:rPr>
            </a:br>
            <a:r>
              <a:rPr lang="en-US" sz="4000" b="1" i="1" smtClean="0">
                <a:solidFill>
                  <a:srgbClr val="FF0066"/>
                </a:solidFill>
              </a:rPr>
              <a:t>                                          </a:t>
            </a:r>
            <a:r>
              <a:rPr lang="en-US" sz="2800" b="1" i="1" smtClean="0">
                <a:solidFill>
                  <a:srgbClr val="FF0066"/>
                </a:solidFill>
              </a:rPr>
              <a:t>Nguyễn Duy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  <a:solidFill>
            <a:schemeClr val="folHlink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smtClean="0">
                <a:solidFill>
                  <a:srgbClr val="FF00FF"/>
                </a:solidFill>
              </a:rPr>
              <a:t>Thảo luận nhóm 2</a:t>
            </a:r>
          </a:p>
          <a:p>
            <a:pPr eaLnBrk="1" hangingPunct="1">
              <a:buFontTx/>
              <a:buChar char="-"/>
            </a:pPr>
            <a:r>
              <a:rPr lang="en-US" sz="3600" b="1" smtClean="0">
                <a:solidFill>
                  <a:srgbClr val="FF00FF"/>
                </a:solidFill>
              </a:rPr>
              <a:t>D1</a:t>
            </a:r>
            <a:r>
              <a:rPr lang="en-US" sz="3600" b="1" smtClean="0">
                <a:solidFill>
                  <a:srgbClr val="4D4D4D"/>
                </a:solidFill>
              </a:rPr>
              <a:t> : Những hình ảnh nào của tre tượng trưng cho tính </a:t>
            </a:r>
            <a:r>
              <a:rPr lang="en-US" sz="3600" b="1" u="sng" smtClean="0">
                <a:solidFill>
                  <a:srgbClr val="4D4D4D"/>
                </a:solidFill>
              </a:rPr>
              <a:t>cần cù</a:t>
            </a:r>
            <a:r>
              <a:rPr lang="en-US" sz="3600" b="1" smtClean="0">
                <a:solidFill>
                  <a:srgbClr val="4D4D4D"/>
                </a:solidFill>
              </a:rPr>
              <a:t> ?</a:t>
            </a:r>
          </a:p>
          <a:p>
            <a:pPr eaLnBrk="1" hangingPunct="1">
              <a:buFontTx/>
              <a:buChar char="-"/>
            </a:pPr>
            <a:r>
              <a:rPr lang="en-US" sz="3600" b="1" smtClean="0">
                <a:solidFill>
                  <a:srgbClr val="FF00FF"/>
                </a:solidFill>
              </a:rPr>
              <a:t>D2&amp;3</a:t>
            </a:r>
            <a:r>
              <a:rPr lang="en-US" sz="3600" b="1" smtClean="0">
                <a:solidFill>
                  <a:srgbClr val="4D4D4D"/>
                </a:solidFill>
              </a:rPr>
              <a:t>: Những hình ảnh nào của tre gợi lên phẩm chất </a:t>
            </a:r>
            <a:r>
              <a:rPr lang="en-US" sz="3600" b="1" u="sng" smtClean="0">
                <a:solidFill>
                  <a:srgbClr val="4D4D4D"/>
                </a:solidFill>
              </a:rPr>
              <a:t>đoàn kết</a:t>
            </a:r>
            <a:r>
              <a:rPr lang="en-US" sz="3600" b="1" smtClean="0">
                <a:solidFill>
                  <a:srgbClr val="4D4D4D"/>
                </a:solidFill>
              </a:rPr>
              <a:t> của người Việt Nam ?</a:t>
            </a:r>
          </a:p>
          <a:p>
            <a:pPr eaLnBrk="1" hangingPunct="1">
              <a:buFontTx/>
              <a:buChar char="-"/>
            </a:pPr>
            <a:r>
              <a:rPr lang="en-US" sz="3600" b="1" smtClean="0">
                <a:solidFill>
                  <a:srgbClr val="FF00FF"/>
                </a:solidFill>
              </a:rPr>
              <a:t>D4 </a:t>
            </a:r>
            <a:r>
              <a:rPr lang="en-US" sz="3600" b="1" smtClean="0">
                <a:solidFill>
                  <a:srgbClr val="4D4D4D"/>
                </a:solidFill>
              </a:rPr>
              <a:t>: Những hình ảnh nào của tre tượng trưng cho tính </a:t>
            </a:r>
            <a:r>
              <a:rPr lang="en-US" sz="3600" b="1" u="sng" smtClean="0">
                <a:solidFill>
                  <a:srgbClr val="4D4D4D"/>
                </a:solidFill>
              </a:rPr>
              <a:t>ngay thẳng</a:t>
            </a:r>
            <a:r>
              <a:rPr lang="en-US" sz="3600" b="1" smtClean="0">
                <a:solidFill>
                  <a:srgbClr val="4D4D4D"/>
                </a:solidFill>
              </a:rPr>
              <a:t> ?</a:t>
            </a:r>
            <a:endParaRPr lang="en-US" b="1" smtClean="0">
              <a:solidFill>
                <a:srgbClr val="4D4D4D"/>
              </a:solidFill>
            </a:endParaRPr>
          </a:p>
          <a:p>
            <a:pPr eaLnBrk="1" hangingPunct="1">
              <a:buFontTx/>
              <a:buNone/>
            </a:pPr>
            <a:endParaRPr lang="en-US" sz="3600" b="1" smtClean="0">
              <a:solidFill>
                <a:srgbClr val="4D4D4D"/>
              </a:solidFill>
            </a:endParaRPr>
          </a:p>
          <a:p>
            <a:pPr eaLnBrk="1" hangingPunct="1">
              <a:buFontTx/>
              <a:buChar char="-"/>
            </a:pPr>
            <a:endParaRPr lang="en-US" sz="3600" b="1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folHlink"/>
          </a:solidFill>
        </p:spPr>
        <p:txBody>
          <a:bodyPr/>
          <a:lstStyle/>
          <a:p>
            <a:pPr algn="l" eaLnBrk="1" hangingPunct="1"/>
            <a:r>
              <a:rPr lang="en-US" sz="3600" b="1" i="1" u="sng" smtClean="0">
                <a:solidFill>
                  <a:srgbClr val="0000FF"/>
                </a:solidFill>
              </a:rPr>
              <a:t>Tập đọc</a:t>
            </a:r>
            <a:r>
              <a:rPr lang="en-US" sz="4000" smtClean="0"/>
              <a:t> :</a:t>
            </a:r>
            <a:r>
              <a:rPr lang="en-US" sz="6600" b="1" i="1" smtClean="0">
                <a:solidFill>
                  <a:srgbClr val="FF0066"/>
                </a:solidFill>
              </a:rPr>
              <a:t>Tre Việt Nam</a:t>
            </a:r>
            <a:r>
              <a:rPr lang="en-US" sz="4000" b="1" i="1" smtClean="0">
                <a:solidFill>
                  <a:srgbClr val="FF0066"/>
                </a:solidFill>
              </a:rPr>
              <a:t/>
            </a:r>
            <a:br>
              <a:rPr lang="en-US" sz="4000" b="1" i="1" smtClean="0">
                <a:solidFill>
                  <a:srgbClr val="FF0066"/>
                </a:solidFill>
              </a:rPr>
            </a:br>
            <a:r>
              <a:rPr lang="en-US" sz="4000" b="1" i="1" smtClean="0">
                <a:solidFill>
                  <a:srgbClr val="FF0066"/>
                </a:solidFill>
              </a:rPr>
              <a:t>                                          </a:t>
            </a:r>
            <a:r>
              <a:rPr lang="en-US" sz="2800" b="1" i="1" smtClean="0">
                <a:solidFill>
                  <a:srgbClr val="FF0066"/>
                </a:solidFill>
              </a:rPr>
              <a:t>Nguyễn Duy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Char char="-"/>
            </a:pPr>
            <a:endParaRPr lang="en-US" sz="3600" b="1" u="sng" smtClean="0">
              <a:solidFill>
                <a:srgbClr val="4D4D4D"/>
              </a:solidFill>
            </a:endParaRPr>
          </a:p>
          <a:p>
            <a:pPr eaLnBrk="1" hangingPunct="1">
              <a:buFontTx/>
              <a:buChar char="-"/>
            </a:pPr>
            <a:r>
              <a:rPr lang="en-US" sz="3600" b="1" u="sng" smtClean="0">
                <a:solidFill>
                  <a:srgbClr val="4D4D4D"/>
                </a:solidFill>
              </a:rPr>
              <a:t>Dãy1</a:t>
            </a:r>
            <a:r>
              <a:rPr lang="en-US" sz="3600" b="1" smtClean="0">
                <a:solidFill>
                  <a:srgbClr val="4D4D4D"/>
                </a:solidFill>
              </a:rPr>
              <a:t> : Những hình ảnh nào của tre tượng trưng cho tính </a:t>
            </a:r>
            <a:r>
              <a:rPr lang="en-US" sz="3600" b="1" u="sng" smtClean="0">
                <a:solidFill>
                  <a:srgbClr val="4D4D4D"/>
                </a:solidFill>
              </a:rPr>
              <a:t>cần cù</a:t>
            </a:r>
            <a:r>
              <a:rPr lang="en-US" sz="3600" b="1" smtClean="0">
                <a:solidFill>
                  <a:srgbClr val="4D4D4D"/>
                </a:solidFill>
              </a:rPr>
              <a:t> ?</a:t>
            </a:r>
          </a:p>
          <a:p>
            <a:pPr eaLnBrk="1" hangingPunct="1">
              <a:buFontTx/>
              <a:buNone/>
            </a:pPr>
            <a:endParaRPr lang="en-US" sz="3600" b="1" smtClean="0">
              <a:solidFill>
                <a:srgbClr val="4D4D4D"/>
              </a:solidFill>
            </a:endParaRP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4D4D4D"/>
                </a:solidFill>
              </a:rPr>
              <a:t>   </a:t>
            </a:r>
            <a:r>
              <a:rPr lang="en-US" sz="3600" b="1" smtClean="0">
                <a:solidFill>
                  <a:srgbClr val="9900CC"/>
                </a:solidFill>
              </a:rPr>
              <a:t>Ở đâu tre cũng xanh tươi - Cho dù đất sỏi đất vôi bạc màu; Rễ siêng không ngại đất nghèo - Tre bao nhiêu rễ bấy nhiêu cần cù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folHlink"/>
          </a:solidFill>
        </p:spPr>
        <p:txBody>
          <a:bodyPr/>
          <a:lstStyle/>
          <a:p>
            <a:pPr algn="l" eaLnBrk="1" hangingPunct="1"/>
            <a:r>
              <a:rPr lang="en-US" sz="3600" b="1" i="1" u="sng" smtClean="0">
                <a:solidFill>
                  <a:srgbClr val="0000FF"/>
                </a:solidFill>
              </a:rPr>
              <a:t>Tập đọc</a:t>
            </a:r>
            <a:r>
              <a:rPr lang="en-US" sz="4000" smtClean="0"/>
              <a:t> :</a:t>
            </a:r>
            <a:r>
              <a:rPr lang="en-US" sz="6600" b="1" i="1" smtClean="0">
                <a:solidFill>
                  <a:srgbClr val="FF0066"/>
                </a:solidFill>
              </a:rPr>
              <a:t>Tre Việt Nam</a:t>
            </a:r>
            <a:r>
              <a:rPr lang="en-US" sz="4000" b="1" i="1" smtClean="0">
                <a:solidFill>
                  <a:srgbClr val="FF0066"/>
                </a:solidFill>
              </a:rPr>
              <a:t/>
            </a:r>
            <a:br>
              <a:rPr lang="en-US" sz="4000" b="1" i="1" smtClean="0">
                <a:solidFill>
                  <a:srgbClr val="FF0066"/>
                </a:solidFill>
              </a:rPr>
            </a:br>
            <a:r>
              <a:rPr lang="en-US" sz="4000" b="1" i="1" smtClean="0">
                <a:solidFill>
                  <a:srgbClr val="FF0066"/>
                </a:solidFill>
              </a:rPr>
              <a:t>                                          </a:t>
            </a:r>
            <a:r>
              <a:rPr lang="en-US" sz="2800" b="1" i="1" smtClean="0">
                <a:solidFill>
                  <a:srgbClr val="FF0066"/>
                </a:solidFill>
              </a:rPr>
              <a:t>Nguyễn Duy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7200" b="1" smtClean="0">
                <a:solidFill>
                  <a:srgbClr val="4D4D4D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4D4D4D"/>
                </a:solidFill>
              </a:rPr>
              <a:t>*</a:t>
            </a:r>
            <a:r>
              <a:rPr lang="en-US" sz="3600" b="1" u="sng" smtClean="0">
                <a:solidFill>
                  <a:srgbClr val="0000FF"/>
                </a:solidFill>
              </a:rPr>
              <a:t>Từ ngữ</a:t>
            </a:r>
            <a:r>
              <a:rPr lang="en-US" sz="3600" b="1" smtClean="0">
                <a:solidFill>
                  <a:srgbClr val="4D4D4D"/>
                </a:solidFill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4D4D4D"/>
                </a:solidFill>
              </a:rPr>
              <a:t>                   Cần cù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4D4D4D"/>
                </a:solidFill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folHlink"/>
          </a:solidFill>
        </p:spPr>
        <p:txBody>
          <a:bodyPr/>
          <a:lstStyle/>
          <a:p>
            <a:pPr algn="l" eaLnBrk="1" hangingPunct="1"/>
            <a:r>
              <a:rPr lang="en-US" sz="3600" b="1" i="1" u="sng" smtClean="0">
                <a:solidFill>
                  <a:srgbClr val="0000FF"/>
                </a:solidFill>
              </a:rPr>
              <a:t>Tập đọc</a:t>
            </a:r>
            <a:r>
              <a:rPr lang="en-US" sz="4000" smtClean="0"/>
              <a:t> :</a:t>
            </a:r>
            <a:r>
              <a:rPr lang="en-US" sz="6600" b="1" i="1" smtClean="0">
                <a:solidFill>
                  <a:srgbClr val="FF0066"/>
                </a:solidFill>
              </a:rPr>
              <a:t>Tre Việt Nam</a:t>
            </a:r>
            <a:r>
              <a:rPr lang="en-US" sz="4000" b="1" i="1" smtClean="0">
                <a:solidFill>
                  <a:srgbClr val="FF0066"/>
                </a:solidFill>
              </a:rPr>
              <a:t/>
            </a:r>
            <a:br>
              <a:rPr lang="en-US" sz="4000" b="1" i="1" smtClean="0">
                <a:solidFill>
                  <a:srgbClr val="FF0066"/>
                </a:solidFill>
              </a:rPr>
            </a:br>
            <a:r>
              <a:rPr lang="en-US" sz="4000" b="1" i="1" smtClean="0">
                <a:solidFill>
                  <a:srgbClr val="FF0066"/>
                </a:solidFill>
              </a:rPr>
              <a:t>                                          </a:t>
            </a:r>
            <a:r>
              <a:rPr lang="en-US" sz="2800" b="1" i="1" smtClean="0">
                <a:solidFill>
                  <a:srgbClr val="FF0066"/>
                </a:solidFill>
              </a:rPr>
              <a:t>Nguyễn Duy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sz="3600" b="1" u="sng" smtClean="0">
                <a:solidFill>
                  <a:srgbClr val="4D4D4D"/>
                </a:solidFill>
              </a:rPr>
              <a:t>Dãy 2 và 3</a:t>
            </a:r>
            <a:r>
              <a:rPr lang="en-US" sz="3600" b="1" smtClean="0">
                <a:solidFill>
                  <a:srgbClr val="4D4D4D"/>
                </a:solidFill>
              </a:rPr>
              <a:t> : Những hình ảnh nào của tre gợi lên phẩm chất </a:t>
            </a:r>
            <a:r>
              <a:rPr lang="en-US" sz="3600" b="1" u="sng" smtClean="0">
                <a:solidFill>
                  <a:srgbClr val="4D4D4D"/>
                </a:solidFill>
              </a:rPr>
              <a:t>đoàn kết</a:t>
            </a:r>
            <a:r>
              <a:rPr lang="en-US" sz="3600" b="1" smtClean="0">
                <a:solidFill>
                  <a:srgbClr val="4D4D4D"/>
                </a:solidFill>
              </a:rPr>
              <a:t> của người Việt Nam ?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4D4D4D"/>
                </a:solidFill>
              </a:rPr>
              <a:t>   </a:t>
            </a:r>
            <a:r>
              <a:rPr lang="en-US" sz="3600" b="1" smtClean="0">
                <a:solidFill>
                  <a:srgbClr val="9900CC"/>
                </a:solidFill>
              </a:rPr>
              <a:t>Bão bùng thân bọc lấy thân- tay ôm, tay níu tre gần nhau thêm- thương nhau tre chẳng ở riêng- lưng trần phơi nắng, phơi sương- có manh áo cộc tre nhường cho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folHlink"/>
          </a:solidFill>
        </p:spPr>
        <p:txBody>
          <a:bodyPr/>
          <a:lstStyle/>
          <a:p>
            <a:pPr algn="l" eaLnBrk="1" hangingPunct="1"/>
            <a:r>
              <a:rPr lang="en-US" sz="3600" b="1" i="1" u="sng" smtClean="0">
                <a:solidFill>
                  <a:srgbClr val="0000FF"/>
                </a:solidFill>
              </a:rPr>
              <a:t>Tập đọc</a:t>
            </a:r>
            <a:r>
              <a:rPr lang="en-US" sz="4000" smtClean="0"/>
              <a:t> :</a:t>
            </a:r>
            <a:r>
              <a:rPr lang="en-US" sz="6600" b="1" i="1" smtClean="0">
                <a:solidFill>
                  <a:srgbClr val="FF0066"/>
                </a:solidFill>
              </a:rPr>
              <a:t>Tre Việt Nam</a:t>
            </a:r>
            <a:r>
              <a:rPr lang="en-US" sz="4000" b="1" i="1" smtClean="0">
                <a:solidFill>
                  <a:srgbClr val="FF0066"/>
                </a:solidFill>
              </a:rPr>
              <a:t/>
            </a:r>
            <a:br>
              <a:rPr lang="en-US" sz="4000" b="1" i="1" smtClean="0">
                <a:solidFill>
                  <a:srgbClr val="FF0066"/>
                </a:solidFill>
              </a:rPr>
            </a:br>
            <a:r>
              <a:rPr lang="en-US" sz="4000" b="1" i="1" smtClean="0">
                <a:solidFill>
                  <a:srgbClr val="FF0066"/>
                </a:solidFill>
              </a:rPr>
              <a:t>                                          </a:t>
            </a:r>
            <a:r>
              <a:rPr lang="en-US" sz="2800" b="1" i="1" smtClean="0">
                <a:solidFill>
                  <a:srgbClr val="FF0066"/>
                </a:solidFill>
              </a:rPr>
              <a:t>Nguyễn Duy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en-US" sz="3600" b="1" smtClean="0">
              <a:solidFill>
                <a:srgbClr val="4D4D4D"/>
              </a:solidFill>
            </a:endParaRP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4D4D4D"/>
                </a:solidFill>
              </a:rPr>
              <a:t>* </a:t>
            </a:r>
            <a:r>
              <a:rPr lang="en-US" sz="3600" b="1" u="sng" smtClean="0">
                <a:solidFill>
                  <a:srgbClr val="0000FF"/>
                </a:solidFill>
              </a:rPr>
              <a:t>Từ ngữ</a:t>
            </a:r>
            <a:r>
              <a:rPr lang="en-US" sz="3600" b="1" smtClean="0">
                <a:solidFill>
                  <a:srgbClr val="4D4D4D"/>
                </a:solidFill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4D4D4D"/>
                </a:solidFill>
              </a:rPr>
              <a:t>                    </a:t>
            </a:r>
            <a:r>
              <a:rPr lang="en-US" sz="3600" b="1" smtClean="0">
                <a:solidFill>
                  <a:srgbClr val="B2B2B2"/>
                </a:solidFill>
              </a:rPr>
              <a:t>Cần cù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4D4D4D"/>
                </a:solidFill>
              </a:rPr>
              <a:t>                    Lũy thành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4D4D4D"/>
                </a:solidFill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folHlink"/>
          </a:solidFill>
        </p:spPr>
        <p:txBody>
          <a:bodyPr/>
          <a:lstStyle/>
          <a:p>
            <a:pPr algn="l" eaLnBrk="1" hangingPunct="1"/>
            <a:r>
              <a:rPr lang="en-US" sz="3600" b="1" i="1" u="sng" smtClean="0">
                <a:solidFill>
                  <a:srgbClr val="0000FF"/>
                </a:solidFill>
              </a:rPr>
              <a:t>Tập đọc</a:t>
            </a:r>
            <a:r>
              <a:rPr lang="en-US" sz="4000" smtClean="0"/>
              <a:t> :</a:t>
            </a:r>
            <a:r>
              <a:rPr lang="en-US" sz="6600" b="1" i="1" smtClean="0">
                <a:solidFill>
                  <a:srgbClr val="FF0066"/>
                </a:solidFill>
              </a:rPr>
              <a:t>Tre Việt Nam</a:t>
            </a:r>
            <a:r>
              <a:rPr lang="en-US" sz="4000" b="1" i="1" smtClean="0">
                <a:solidFill>
                  <a:srgbClr val="FF0066"/>
                </a:solidFill>
              </a:rPr>
              <a:t/>
            </a:r>
            <a:br>
              <a:rPr lang="en-US" sz="4000" b="1" i="1" smtClean="0">
                <a:solidFill>
                  <a:srgbClr val="FF0066"/>
                </a:solidFill>
              </a:rPr>
            </a:br>
            <a:r>
              <a:rPr lang="en-US" sz="4000" b="1" i="1" smtClean="0">
                <a:solidFill>
                  <a:srgbClr val="FF0066"/>
                </a:solidFill>
              </a:rPr>
              <a:t>                                          </a:t>
            </a:r>
            <a:r>
              <a:rPr lang="en-US" sz="2800" b="1" i="1" smtClean="0">
                <a:solidFill>
                  <a:srgbClr val="FF0066"/>
                </a:solidFill>
              </a:rPr>
              <a:t>Nguyễn Duy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Char char="-"/>
            </a:pPr>
            <a:endParaRPr lang="en-US" sz="3600" b="1" smtClean="0">
              <a:solidFill>
                <a:srgbClr val="4D4D4D"/>
              </a:solidFill>
            </a:endParaRPr>
          </a:p>
          <a:p>
            <a:pPr eaLnBrk="1" hangingPunct="1">
              <a:buFontTx/>
              <a:buChar char="-"/>
            </a:pPr>
            <a:endParaRPr lang="en-US" sz="3600" b="1" u="sng" smtClean="0">
              <a:solidFill>
                <a:srgbClr val="4D4D4D"/>
              </a:solidFill>
            </a:endParaRPr>
          </a:p>
          <a:p>
            <a:pPr eaLnBrk="1" hangingPunct="1">
              <a:buFontTx/>
              <a:buChar char="-"/>
            </a:pPr>
            <a:r>
              <a:rPr lang="en-US" sz="3600" b="1" u="sng" smtClean="0">
                <a:solidFill>
                  <a:srgbClr val="4D4D4D"/>
                </a:solidFill>
              </a:rPr>
              <a:t>Dãy 4</a:t>
            </a:r>
            <a:r>
              <a:rPr lang="en-US" sz="3600" b="1" smtClean="0">
                <a:solidFill>
                  <a:srgbClr val="4D4D4D"/>
                </a:solidFill>
              </a:rPr>
              <a:t> : Những hình ảnh nào của tre tượng trưng cho tính </a:t>
            </a:r>
            <a:r>
              <a:rPr lang="en-US" sz="3600" b="1" u="sng" smtClean="0">
                <a:solidFill>
                  <a:srgbClr val="4D4D4D"/>
                </a:solidFill>
              </a:rPr>
              <a:t>ngay thẳng</a:t>
            </a:r>
            <a:r>
              <a:rPr lang="en-US" sz="3600" b="1" smtClean="0">
                <a:solidFill>
                  <a:srgbClr val="4D4D4D"/>
                </a:solidFill>
              </a:rPr>
              <a:t> ?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4D4D4D"/>
                </a:solidFill>
              </a:rPr>
              <a:t>   </a:t>
            </a:r>
            <a:r>
              <a:rPr lang="en-US" sz="3600" b="1" smtClean="0">
                <a:solidFill>
                  <a:srgbClr val="9900CC"/>
                </a:solidFill>
              </a:rPr>
              <a:t>Nòi tre đâu chịu mọc cong, cây măng mọc lên đã mang dáng thẳng, thân tròn của tre, tre già truyền gốc cho măng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30638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2515" name="Group 3"/>
          <p:cNvGraphicFramePr>
            <a:graphicFrameLocks noGrp="1"/>
          </p:cNvGraphicFramePr>
          <p:nvPr/>
        </p:nvGraphicFramePr>
        <p:xfrm>
          <a:off x="865188" y="490538"/>
          <a:ext cx="7413625" cy="5578475"/>
        </p:xfrm>
        <a:graphic>
          <a:graphicData uri="http://schemas.openxmlformats.org/drawingml/2006/table">
            <a:tbl>
              <a:tblPr/>
              <a:tblGrid>
                <a:gridCol w="4078287"/>
                <a:gridCol w="3335338"/>
              </a:tblGrid>
              <a:tr h="557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Nam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Nguyễn Duy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n-US" sz="9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                                 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Tre xanh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Xanh tự bao giờ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Truyện ngày xưa đã có bờ tre xanh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Thân gầy guộc, lá mong manh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Mà sao nên luỹ, nên thành tre ơi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Ở đâu tre cũng xanh tươi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Cho dù cát sỏi đá vôi bạc màu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Có gì đâu, có gì đâu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Mỡ màu ít chất dồn lâu hoá nhiều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Rễ siêng không ngại đất nghèo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Tre bao nhiêu rễ bấy nhiêu cần cù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Vươn mình trong gió tre đu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Cây kham khổ vẫn hát ru lá cành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Yêu nhiều nắng nỏ trời xanh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Tre kia không ngại khuất mình bóng râm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Bão bùng thân bọc lấy thân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Tay vin tay níu tre gần nhau thêm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Thương nhau tre chẳng ở riêng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Luỹ thành từ đó mà nên hỡi người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Cho dù thân gãy cành rơi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Vẫn nguyên cái gốc truyền đời cho con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Loài tre đâu chịu mọc cong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Mới lên đã thẳng như chông lạ thường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Lưng trần phơi nắng phơi sương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Có manh áo cộc tre nhường cho măng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Măng non là búp măng non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Đã mang dáng thẳng, thân tròn của tre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Năm qua đi, tháng qua đi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Tre già măng mọc có gì lạ đâu 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Mai sau,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mai sau,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mai sau...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Đất xanh, tre mãi xanh màu tre xanh!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486" name="Picture 10" descr="arrowrigh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0538"/>
            <a:ext cx="1524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523" name="Picture 11" descr="t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2" descr="arrowleft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2113" y="6273800"/>
            <a:ext cx="1524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chemeClr val="folHlink"/>
          </a:solidFill>
        </p:spPr>
        <p:txBody>
          <a:bodyPr/>
          <a:lstStyle/>
          <a:p>
            <a:pPr algn="l" eaLnBrk="1" hangingPunct="1"/>
            <a:r>
              <a:rPr lang="en-US" b="1" i="1" u="sng" smtClean="0">
                <a:solidFill>
                  <a:srgbClr val="0000FF"/>
                </a:solidFill>
              </a:rPr>
              <a:t>Tập đọc</a:t>
            </a:r>
            <a:r>
              <a:rPr lang="en-US" smtClean="0"/>
              <a:t> :</a:t>
            </a:r>
            <a:endParaRPr lang="en-US" sz="3200" b="1" i="1" smtClean="0">
              <a:solidFill>
                <a:srgbClr val="FF0066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876800"/>
          </a:xfrm>
          <a:solidFill>
            <a:schemeClr val="folHlink"/>
          </a:solidFill>
        </p:spPr>
        <p:txBody>
          <a:bodyPr/>
          <a:lstStyle/>
          <a:p>
            <a:pPr eaLnBrk="1" hangingPunct="1"/>
            <a:endParaRPr lang="en-US" b="1" smtClean="0">
              <a:solidFill>
                <a:srgbClr val="4D4D4D"/>
              </a:solidFill>
            </a:endParaRPr>
          </a:p>
          <a:p>
            <a:pPr eaLnBrk="1" hangingPunct="1"/>
            <a:r>
              <a:rPr lang="en-US" b="1" smtClean="0">
                <a:solidFill>
                  <a:srgbClr val="4D4D4D"/>
                </a:solidFill>
              </a:rPr>
              <a:t>Bài cũ :    </a:t>
            </a:r>
            <a:r>
              <a:rPr lang="en-US" sz="4400" b="1" smtClean="0">
                <a:solidFill>
                  <a:srgbClr val="FF3399"/>
                </a:solidFill>
              </a:rPr>
              <a:t>Một người chính trực</a:t>
            </a:r>
          </a:p>
          <a:p>
            <a:pPr eaLnBrk="1" hangingPunct="1">
              <a:buFontTx/>
              <a:buNone/>
            </a:pPr>
            <a:endParaRPr lang="en-US" sz="2400" b="1" smtClean="0">
              <a:solidFill>
                <a:srgbClr val="FF3399"/>
              </a:solidFill>
            </a:endParaRPr>
          </a:p>
          <a:p>
            <a:pPr eaLnBrk="1" hangingPunct="1">
              <a:buFontTx/>
              <a:buChar char="-"/>
            </a:pPr>
            <a:r>
              <a:rPr lang="en-US" b="1" smtClean="0">
                <a:solidFill>
                  <a:srgbClr val="4D4D4D"/>
                </a:solidFill>
              </a:rPr>
              <a:t>Trong việc lập ngôi Vua, sự chính trực của ông Tô Hiến Thành thể hiện như thế nào ?</a:t>
            </a:r>
          </a:p>
          <a:p>
            <a:pPr eaLnBrk="1" hangingPunct="1">
              <a:buFontTx/>
              <a:buNone/>
            </a:pPr>
            <a:endParaRPr lang="en-US" b="1" smtClean="0">
              <a:solidFill>
                <a:srgbClr val="4D4D4D"/>
              </a:solidFill>
            </a:endParaRPr>
          </a:p>
          <a:p>
            <a:pPr eaLnBrk="1" hangingPunct="1">
              <a:buFontTx/>
              <a:buChar char="-"/>
            </a:pPr>
            <a:r>
              <a:rPr lang="en-US" b="1" smtClean="0">
                <a:solidFill>
                  <a:srgbClr val="4D4D4D"/>
                </a:solidFill>
              </a:rPr>
              <a:t>Nêu đại ý của bài ?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4D4D4D"/>
                </a:solidFill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folHlink"/>
          </a:solidFill>
        </p:spPr>
        <p:txBody>
          <a:bodyPr/>
          <a:lstStyle/>
          <a:p>
            <a:pPr algn="l" eaLnBrk="1" hangingPunct="1"/>
            <a:r>
              <a:rPr lang="en-US" sz="3600" b="1" i="1" u="sng" smtClean="0">
                <a:solidFill>
                  <a:srgbClr val="0000FF"/>
                </a:solidFill>
              </a:rPr>
              <a:t>Tập đọc</a:t>
            </a:r>
            <a:r>
              <a:rPr lang="en-US" sz="4000" smtClean="0"/>
              <a:t> :</a:t>
            </a:r>
            <a:r>
              <a:rPr lang="en-US" sz="6600" b="1" i="1" smtClean="0">
                <a:solidFill>
                  <a:srgbClr val="FF0066"/>
                </a:solidFill>
              </a:rPr>
              <a:t>Tre Việt Nam</a:t>
            </a:r>
            <a:r>
              <a:rPr lang="en-US" sz="4000" b="1" i="1" smtClean="0">
                <a:solidFill>
                  <a:srgbClr val="FF0066"/>
                </a:solidFill>
              </a:rPr>
              <a:t/>
            </a:r>
            <a:br>
              <a:rPr lang="en-US" sz="4000" b="1" i="1" smtClean="0">
                <a:solidFill>
                  <a:srgbClr val="FF0066"/>
                </a:solidFill>
              </a:rPr>
            </a:br>
            <a:r>
              <a:rPr lang="en-US" sz="4000" b="1" i="1" smtClean="0">
                <a:solidFill>
                  <a:srgbClr val="FF0066"/>
                </a:solidFill>
              </a:rPr>
              <a:t>                                          </a:t>
            </a:r>
            <a:r>
              <a:rPr lang="en-US" sz="2800" b="1" i="1" smtClean="0">
                <a:solidFill>
                  <a:srgbClr val="FF0066"/>
                </a:solidFill>
              </a:rPr>
              <a:t>Nguyễn Duy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en-US" sz="3600" b="1" smtClean="0">
              <a:solidFill>
                <a:srgbClr val="4D4D4D"/>
              </a:solidFill>
            </a:endParaRP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4D4D4D"/>
                </a:solidFill>
              </a:rPr>
              <a:t>* </a:t>
            </a:r>
            <a:r>
              <a:rPr lang="en-US" sz="3600" b="1" u="sng" smtClean="0">
                <a:solidFill>
                  <a:srgbClr val="0000FF"/>
                </a:solidFill>
              </a:rPr>
              <a:t>Từ ngữ</a:t>
            </a:r>
            <a:r>
              <a:rPr lang="en-US" sz="3600" b="1" smtClean="0">
                <a:solidFill>
                  <a:srgbClr val="4D4D4D"/>
                </a:solidFill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4D4D4D"/>
                </a:solidFill>
              </a:rPr>
              <a:t>                  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4D4D4D"/>
                </a:solidFill>
              </a:rPr>
              <a:t>                   </a:t>
            </a:r>
            <a:r>
              <a:rPr lang="en-US" sz="3600" b="1" smtClean="0">
                <a:solidFill>
                  <a:srgbClr val="B2B2B2"/>
                </a:solidFill>
              </a:rPr>
              <a:t>Cần cù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B2B2B2"/>
                </a:solidFill>
              </a:rPr>
              <a:t>                   Lũy thành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4D4D4D"/>
                </a:solidFill>
              </a:rPr>
              <a:t>                   Nòi 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folHlink"/>
          </a:solidFill>
        </p:spPr>
        <p:txBody>
          <a:bodyPr/>
          <a:lstStyle/>
          <a:p>
            <a:pPr algn="l" eaLnBrk="1" hangingPunct="1"/>
            <a:r>
              <a:rPr lang="en-US" sz="3600" b="1" i="1" u="sng" smtClean="0">
                <a:solidFill>
                  <a:srgbClr val="0000FF"/>
                </a:solidFill>
              </a:rPr>
              <a:t>Tập đọc</a:t>
            </a:r>
            <a:r>
              <a:rPr lang="en-US" sz="4000" smtClean="0"/>
              <a:t> :</a:t>
            </a:r>
            <a:r>
              <a:rPr lang="en-US" sz="6600" b="1" i="1" smtClean="0">
                <a:solidFill>
                  <a:srgbClr val="FF0066"/>
                </a:solidFill>
              </a:rPr>
              <a:t>Tre Việt Nam</a:t>
            </a:r>
            <a:r>
              <a:rPr lang="en-US" sz="4000" b="1" i="1" smtClean="0">
                <a:solidFill>
                  <a:srgbClr val="FF0066"/>
                </a:solidFill>
              </a:rPr>
              <a:t/>
            </a:r>
            <a:br>
              <a:rPr lang="en-US" sz="4000" b="1" i="1" smtClean="0">
                <a:solidFill>
                  <a:srgbClr val="FF0066"/>
                </a:solidFill>
              </a:rPr>
            </a:br>
            <a:r>
              <a:rPr lang="en-US" sz="4000" b="1" i="1" smtClean="0">
                <a:solidFill>
                  <a:srgbClr val="FF0066"/>
                </a:solidFill>
              </a:rPr>
              <a:t>                                          </a:t>
            </a:r>
            <a:r>
              <a:rPr lang="en-US" sz="2800" b="1" i="1" smtClean="0">
                <a:solidFill>
                  <a:srgbClr val="FF0066"/>
                </a:solidFill>
              </a:rPr>
              <a:t>Nguyễn Duy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Char char="-"/>
            </a:pPr>
            <a:endParaRPr lang="en-US" sz="3600" b="1" smtClean="0">
              <a:solidFill>
                <a:srgbClr val="4D4D4D"/>
              </a:solidFill>
            </a:endParaRPr>
          </a:p>
          <a:p>
            <a:pPr eaLnBrk="1" hangingPunct="1">
              <a:buFontTx/>
              <a:buChar char="-"/>
            </a:pPr>
            <a:r>
              <a:rPr lang="en-US" sz="3600" b="1" smtClean="0">
                <a:solidFill>
                  <a:srgbClr val="4D4D4D"/>
                </a:solidFill>
              </a:rPr>
              <a:t>Em thích những hình ảnh nào về cây tre và búp măng non ? Vì sao ?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9900CC"/>
                </a:solidFill>
              </a:rPr>
              <a:t>         Bão bùng thân bọc lấy thân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9900CC"/>
                </a:solidFill>
              </a:rPr>
              <a:t>       Tay ôm, tay níu tre gần nhau thêm.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4D4D4D"/>
                </a:solidFill>
              </a:rPr>
              <a:t>(</a:t>
            </a:r>
            <a:r>
              <a:rPr lang="en-US" sz="3600" b="1" i="1" smtClean="0">
                <a:solidFill>
                  <a:srgbClr val="4D4D4D"/>
                </a:solidFill>
              </a:rPr>
              <a:t>Giống con người biết yêu thương , đùm bọc nhau</a:t>
            </a:r>
            <a:r>
              <a:rPr lang="en-US" sz="3600" b="1" smtClean="0">
                <a:solidFill>
                  <a:srgbClr val="4D4D4D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folHlink"/>
          </a:solidFill>
        </p:spPr>
        <p:txBody>
          <a:bodyPr/>
          <a:lstStyle/>
          <a:p>
            <a:pPr algn="l" eaLnBrk="1" hangingPunct="1"/>
            <a:r>
              <a:rPr lang="en-US" sz="3600" b="1" i="1" u="sng" smtClean="0">
                <a:solidFill>
                  <a:srgbClr val="0000FF"/>
                </a:solidFill>
              </a:rPr>
              <a:t>Tập đọc</a:t>
            </a:r>
            <a:r>
              <a:rPr lang="en-US" sz="4000" smtClean="0"/>
              <a:t> :</a:t>
            </a:r>
            <a:r>
              <a:rPr lang="en-US" sz="6600" b="1" i="1" smtClean="0">
                <a:solidFill>
                  <a:srgbClr val="FF0066"/>
                </a:solidFill>
              </a:rPr>
              <a:t>Tre Việt Nam</a:t>
            </a:r>
            <a:r>
              <a:rPr lang="en-US" sz="4000" b="1" i="1" smtClean="0">
                <a:solidFill>
                  <a:srgbClr val="FF0066"/>
                </a:solidFill>
              </a:rPr>
              <a:t/>
            </a:r>
            <a:br>
              <a:rPr lang="en-US" sz="4000" b="1" i="1" smtClean="0">
                <a:solidFill>
                  <a:srgbClr val="FF0066"/>
                </a:solidFill>
              </a:rPr>
            </a:br>
            <a:r>
              <a:rPr lang="en-US" sz="4000" b="1" i="1" smtClean="0">
                <a:solidFill>
                  <a:srgbClr val="FF0066"/>
                </a:solidFill>
              </a:rPr>
              <a:t>                                          </a:t>
            </a:r>
            <a:r>
              <a:rPr lang="en-US" sz="2800" b="1" i="1" smtClean="0">
                <a:solidFill>
                  <a:srgbClr val="FF0066"/>
                </a:solidFill>
              </a:rPr>
              <a:t>Nguyễn Duy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Char char="-"/>
            </a:pPr>
            <a:endParaRPr lang="en-US" sz="3600" b="1" smtClean="0">
              <a:solidFill>
                <a:srgbClr val="4D4D4D"/>
              </a:solidFill>
            </a:endParaRPr>
          </a:p>
          <a:p>
            <a:pPr eaLnBrk="1" hangingPunct="1">
              <a:buFontTx/>
              <a:buChar char="-"/>
            </a:pPr>
            <a:endParaRPr lang="en-US" sz="3600" b="1" smtClean="0">
              <a:solidFill>
                <a:srgbClr val="4D4D4D"/>
              </a:solidFill>
            </a:endParaRPr>
          </a:p>
          <a:p>
            <a:pPr eaLnBrk="1" hangingPunct="1">
              <a:buFontTx/>
              <a:buChar char="-"/>
            </a:pPr>
            <a:r>
              <a:rPr lang="en-US" sz="3600" b="1" smtClean="0">
                <a:solidFill>
                  <a:srgbClr val="4D4D4D"/>
                </a:solidFill>
              </a:rPr>
              <a:t>Em thích những hình ảnh nào về cây tre và búp măng non ? Vì sao ?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9900CC"/>
                </a:solidFill>
              </a:rPr>
              <a:t>    Có manh áo cộc tre nhường cho con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4D4D4D"/>
                </a:solidFill>
              </a:rPr>
              <a:t>(</a:t>
            </a:r>
            <a:r>
              <a:rPr lang="en-US" sz="3600" b="1" i="1" smtClean="0">
                <a:solidFill>
                  <a:srgbClr val="4D4D4D"/>
                </a:solidFill>
              </a:rPr>
              <a:t>Mo tre bao quanh cây măng như chiếc áo mà cha mẹ che cho con</a:t>
            </a:r>
            <a:r>
              <a:rPr lang="en-US" sz="3600" b="1" smtClean="0">
                <a:solidFill>
                  <a:srgbClr val="4D4D4D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folHlink"/>
          </a:solidFill>
        </p:spPr>
        <p:txBody>
          <a:bodyPr/>
          <a:lstStyle/>
          <a:p>
            <a:pPr algn="l" eaLnBrk="1" hangingPunct="1"/>
            <a:r>
              <a:rPr lang="en-US" sz="3600" b="1" i="1" u="sng" smtClean="0">
                <a:solidFill>
                  <a:srgbClr val="0000FF"/>
                </a:solidFill>
              </a:rPr>
              <a:t>Tập đọc</a:t>
            </a:r>
            <a:r>
              <a:rPr lang="en-US" sz="4000" smtClean="0"/>
              <a:t> :</a:t>
            </a:r>
            <a:r>
              <a:rPr lang="en-US" sz="6600" b="1" i="1" smtClean="0">
                <a:solidFill>
                  <a:srgbClr val="FF0066"/>
                </a:solidFill>
              </a:rPr>
              <a:t>Tre Việt Nam</a:t>
            </a:r>
            <a:r>
              <a:rPr lang="en-US" sz="4000" b="1" i="1" smtClean="0">
                <a:solidFill>
                  <a:srgbClr val="FF0066"/>
                </a:solidFill>
              </a:rPr>
              <a:t/>
            </a:r>
            <a:br>
              <a:rPr lang="en-US" sz="4000" b="1" i="1" smtClean="0">
                <a:solidFill>
                  <a:srgbClr val="FF0066"/>
                </a:solidFill>
              </a:rPr>
            </a:br>
            <a:r>
              <a:rPr lang="en-US" sz="4000" b="1" i="1" smtClean="0">
                <a:solidFill>
                  <a:srgbClr val="FF0066"/>
                </a:solidFill>
              </a:rPr>
              <a:t>                                          </a:t>
            </a:r>
            <a:r>
              <a:rPr lang="en-US" sz="2800" b="1" i="1" smtClean="0">
                <a:solidFill>
                  <a:srgbClr val="FF0066"/>
                </a:solidFill>
              </a:rPr>
              <a:t>Nguyễn Duy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Char char="-"/>
            </a:pPr>
            <a:endParaRPr lang="en-US" sz="3600" b="1" smtClean="0">
              <a:solidFill>
                <a:srgbClr val="4D4D4D"/>
              </a:solidFill>
            </a:endParaRPr>
          </a:p>
          <a:p>
            <a:pPr eaLnBrk="1" hangingPunct="1">
              <a:buFontTx/>
              <a:buChar char="-"/>
            </a:pPr>
            <a:r>
              <a:rPr lang="en-US" sz="3600" b="1" smtClean="0">
                <a:solidFill>
                  <a:srgbClr val="4D4D4D"/>
                </a:solidFill>
              </a:rPr>
              <a:t>Em thích những hình ảnh nào về cây tre và búp măng non ? Vì sao ?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9900CC"/>
                </a:solidFill>
              </a:rPr>
              <a:t>       Nòi tre đâu chịu mọc cong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9900CC"/>
                </a:solidFill>
              </a:rPr>
              <a:t>  Chưa lên đã nhọn như chông lạ thường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4D4D4D"/>
                </a:solidFill>
              </a:rPr>
              <a:t>(</a:t>
            </a:r>
            <a:r>
              <a:rPr lang="en-US" sz="3600" b="1" i="1" smtClean="0">
                <a:solidFill>
                  <a:srgbClr val="4D4D4D"/>
                </a:solidFill>
              </a:rPr>
              <a:t>Từ khi còn non măng đã có dáng khỏe khoắn, tính cách ngay thẳng)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5603" name="Picture 4" descr="TreVietL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0" y="0"/>
            <a:ext cx="91440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u="sng">
                <a:solidFill>
                  <a:srgbClr val="CCECFF"/>
                </a:solidFill>
              </a:rPr>
              <a:t>Tập đọc</a:t>
            </a:r>
            <a:r>
              <a:rPr lang="en-US" sz="2800">
                <a:solidFill>
                  <a:srgbClr val="CCECFF"/>
                </a:solidFill>
              </a:rPr>
              <a:t> :</a:t>
            </a:r>
            <a:r>
              <a:rPr lang="en-US" sz="6600" b="1" i="1">
                <a:solidFill>
                  <a:srgbClr val="FF0066"/>
                </a:solidFill>
              </a:rPr>
              <a:t>Tre Việt Nam</a:t>
            </a:r>
            <a:br>
              <a:rPr lang="en-US" sz="6600" b="1" i="1">
                <a:solidFill>
                  <a:srgbClr val="FF0066"/>
                </a:solidFill>
              </a:rPr>
            </a:br>
            <a:r>
              <a:rPr lang="en-US" b="1" i="1">
                <a:solidFill>
                  <a:srgbClr val="FF0066"/>
                </a:solidFill>
              </a:rPr>
              <a:t>                                                                                       </a:t>
            </a:r>
            <a:r>
              <a:rPr lang="en-US" sz="2800" b="1" i="1">
                <a:solidFill>
                  <a:srgbClr val="FF0066"/>
                </a:solidFill>
              </a:rPr>
              <a:t>Nguyễn Duy</a:t>
            </a: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0" y="1643063"/>
            <a:ext cx="91440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en-US" sz="4800" b="1">
                <a:solidFill>
                  <a:srgbClr val="00FFFF"/>
                </a:solidFill>
              </a:rPr>
              <a:t>Các em ở thành phố vậycác em phải làm gì để góp phần tạo vẻ đẹp cho môi trường thiên nhiên ?</a:t>
            </a:r>
          </a:p>
          <a:p>
            <a:endParaRPr lang="en-US" sz="4800" b="1">
              <a:solidFill>
                <a:srgbClr val="00FFFF"/>
              </a:solidFill>
            </a:endParaRPr>
          </a:p>
          <a:p>
            <a:r>
              <a:rPr lang="en-US" sz="4800" b="1">
                <a:solidFill>
                  <a:srgbClr val="00FFFF"/>
                </a:solidFill>
              </a:rPr>
              <a:t>    </a:t>
            </a:r>
            <a:r>
              <a:rPr lang="en-US" sz="4800" b="1">
                <a:solidFill>
                  <a:srgbClr val="00FF00"/>
                </a:solidFill>
              </a:rPr>
              <a:t>Trồng cây xanh, bảo vệ cây xanh, không hái lá, bẻ cành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folHlink"/>
          </a:solidFill>
        </p:spPr>
        <p:txBody>
          <a:bodyPr/>
          <a:lstStyle/>
          <a:p>
            <a:pPr algn="l" eaLnBrk="1" hangingPunct="1"/>
            <a:r>
              <a:rPr lang="en-US" sz="3600" b="1" i="1" u="sng" smtClean="0">
                <a:solidFill>
                  <a:srgbClr val="0000FF"/>
                </a:solidFill>
              </a:rPr>
              <a:t>Tập đọc</a:t>
            </a:r>
            <a:r>
              <a:rPr lang="en-US" sz="4000" smtClean="0"/>
              <a:t> :</a:t>
            </a:r>
            <a:r>
              <a:rPr lang="en-US" sz="6600" b="1" i="1" smtClean="0">
                <a:solidFill>
                  <a:srgbClr val="FF0066"/>
                </a:solidFill>
              </a:rPr>
              <a:t>Tre Việt Nam</a:t>
            </a:r>
            <a:r>
              <a:rPr lang="en-US" sz="4000" b="1" i="1" smtClean="0">
                <a:solidFill>
                  <a:srgbClr val="FF0066"/>
                </a:solidFill>
              </a:rPr>
              <a:t/>
            </a:r>
            <a:br>
              <a:rPr lang="en-US" sz="4000" b="1" i="1" smtClean="0">
                <a:solidFill>
                  <a:srgbClr val="FF0066"/>
                </a:solidFill>
              </a:rPr>
            </a:br>
            <a:r>
              <a:rPr lang="en-US" sz="4000" b="1" i="1" smtClean="0">
                <a:solidFill>
                  <a:srgbClr val="FF0066"/>
                </a:solidFill>
              </a:rPr>
              <a:t>                                          </a:t>
            </a:r>
            <a:r>
              <a:rPr lang="en-US" sz="2800" b="1" i="1" smtClean="0">
                <a:solidFill>
                  <a:srgbClr val="FF0066"/>
                </a:solidFill>
              </a:rPr>
              <a:t>Nguyễn Duy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Char char="-"/>
            </a:pPr>
            <a:endParaRPr lang="en-US" sz="3600" b="1" smtClean="0">
              <a:solidFill>
                <a:srgbClr val="4D4D4D"/>
              </a:solidFill>
            </a:endParaRPr>
          </a:p>
          <a:p>
            <a:pPr eaLnBrk="1" hangingPunct="1">
              <a:buFontTx/>
              <a:buChar char="-"/>
            </a:pPr>
            <a:endParaRPr lang="en-US" sz="3600" b="1" smtClean="0">
              <a:solidFill>
                <a:srgbClr val="4D4D4D"/>
              </a:solidFill>
            </a:endParaRPr>
          </a:p>
          <a:p>
            <a:pPr eaLnBrk="1" hangingPunct="1">
              <a:buFontTx/>
              <a:buChar char="-"/>
            </a:pPr>
            <a:r>
              <a:rPr lang="en-US" sz="3600" b="1" smtClean="0">
                <a:solidFill>
                  <a:srgbClr val="4D4D4D"/>
                </a:solidFill>
              </a:rPr>
              <a:t>Ý 2 : 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4D4D4D"/>
                </a:solidFill>
              </a:rPr>
              <a:t>   Ca ngợi những phẩm chất tốt đẹp của  cây 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folHlink"/>
          </a:solidFill>
        </p:spPr>
        <p:txBody>
          <a:bodyPr/>
          <a:lstStyle/>
          <a:p>
            <a:pPr algn="l" eaLnBrk="1" hangingPunct="1"/>
            <a:r>
              <a:rPr lang="en-US" sz="3600" b="1" i="1" u="sng" smtClean="0">
                <a:solidFill>
                  <a:srgbClr val="0000FF"/>
                </a:solidFill>
              </a:rPr>
              <a:t>Tập đọc</a:t>
            </a:r>
            <a:r>
              <a:rPr lang="en-US" sz="4000" smtClean="0"/>
              <a:t> :</a:t>
            </a:r>
            <a:r>
              <a:rPr lang="en-US" sz="6600" b="1" i="1" smtClean="0">
                <a:solidFill>
                  <a:srgbClr val="FF0066"/>
                </a:solidFill>
              </a:rPr>
              <a:t>Tre Việt Nam</a:t>
            </a:r>
            <a:r>
              <a:rPr lang="en-US" sz="4000" b="1" i="1" smtClean="0">
                <a:solidFill>
                  <a:srgbClr val="FF0066"/>
                </a:solidFill>
              </a:rPr>
              <a:t/>
            </a:r>
            <a:br>
              <a:rPr lang="en-US" sz="4000" b="1" i="1" smtClean="0">
                <a:solidFill>
                  <a:srgbClr val="FF0066"/>
                </a:solidFill>
              </a:rPr>
            </a:br>
            <a:r>
              <a:rPr lang="en-US" sz="4000" b="1" i="1" smtClean="0">
                <a:solidFill>
                  <a:srgbClr val="FF0066"/>
                </a:solidFill>
              </a:rPr>
              <a:t>                                          </a:t>
            </a:r>
            <a:r>
              <a:rPr lang="en-US" sz="2800" b="1" i="1" smtClean="0">
                <a:solidFill>
                  <a:srgbClr val="FF0066"/>
                </a:solidFill>
              </a:rPr>
              <a:t>Nguyễn Duy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Char char="-"/>
            </a:pPr>
            <a:endParaRPr lang="en-US" sz="3600" b="1" smtClean="0">
              <a:solidFill>
                <a:srgbClr val="4D4D4D"/>
              </a:solidFill>
            </a:endParaRPr>
          </a:p>
          <a:p>
            <a:pPr eaLnBrk="1" hangingPunct="1">
              <a:buFontTx/>
              <a:buChar char="-"/>
            </a:pPr>
            <a:endParaRPr lang="en-US" sz="3600" b="1" smtClean="0">
              <a:solidFill>
                <a:srgbClr val="4D4D4D"/>
              </a:solidFill>
            </a:endParaRPr>
          </a:p>
          <a:p>
            <a:pPr eaLnBrk="1" hangingPunct="1">
              <a:buFontTx/>
              <a:buNone/>
            </a:pPr>
            <a:endParaRPr lang="en-US" sz="3600" b="1" smtClean="0">
              <a:solidFill>
                <a:srgbClr val="4D4D4D"/>
              </a:solidFill>
            </a:endParaRP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4D4D4D"/>
                </a:solidFill>
              </a:rPr>
              <a:t>    - Đoạn thơ kết bài có ý nghĩa gì ?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9900CC"/>
                </a:solidFill>
              </a:rPr>
              <a:t>         Sức sống lâu bền của cây 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folHlink"/>
          </a:solidFill>
        </p:spPr>
        <p:txBody>
          <a:bodyPr/>
          <a:lstStyle/>
          <a:p>
            <a:pPr algn="l" eaLnBrk="1" hangingPunct="1"/>
            <a:r>
              <a:rPr lang="en-US" sz="3600" b="1" i="1" u="sng" smtClean="0">
                <a:solidFill>
                  <a:srgbClr val="0000FF"/>
                </a:solidFill>
              </a:rPr>
              <a:t>Tập đọc</a:t>
            </a:r>
            <a:r>
              <a:rPr lang="en-US" sz="4000" smtClean="0"/>
              <a:t> :</a:t>
            </a:r>
            <a:r>
              <a:rPr lang="en-US" sz="6600" b="1" i="1" smtClean="0">
                <a:solidFill>
                  <a:srgbClr val="FF0066"/>
                </a:solidFill>
              </a:rPr>
              <a:t>Tre Việt Nam</a:t>
            </a:r>
            <a:r>
              <a:rPr lang="en-US" sz="4000" b="1" i="1" smtClean="0">
                <a:solidFill>
                  <a:srgbClr val="FF0066"/>
                </a:solidFill>
              </a:rPr>
              <a:t/>
            </a:r>
            <a:br>
              <a:rPr lang="en-US" sz="4000" b="1" i="1" smtClean="0">
                <a:solidFill>
                  <a:srgbClr val="FF0066"/>
                </a:solidFill>
              </a:rPr>
            </a:br>
            <a:r>
              <a:rPr lang="en-US" sz="4000" b="1" i="1" smtClean="0">
                <a:solidFill>
                  <a:srgbClr val="FF0066"/>
                </a:solidFill>
              </a:rPr>
              <a:t>                                          </a:t>
            </a:r>
            <a:r>
              <a:rPr lang="en-US" sz="2800" b="1" i="1" smtClean="0">
                <a:solidFill>
                  <a:srgbClr val="FF0066"/>
                </a:solidFill>
              </a:rPr>
              <a:t>Nguyễn Duy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3600" b="1" smtClean="0">
              <a:solidFill>
                <a:srgbClr val="FF33C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3600" b="1" smtClean="0">
                <a:solidFill>
                  <a:srgbClr val="FF33CC"/>
                </a:solidFill>
              </a:rPr>
              <a:t>Ý 1</a:t>
            </a:r>
            <a:r>
              <a:rPr lang="en-US" sz="3600" b="1" smtClean="0">
                <a:solidFill>
                  <a:srgbClr val="4D4D4D"/>
                </a:solidFill>
              </a:rPr>
              <a:t> :   </a:t>
            </a:r>
            <a:r>
              <a:rPr lang="en-US" sz="3600" b="1" smtClean="0">
                <a:solidFill>
                  <a:srgbClr val="9900CC"/>
                </a:solidFill>
              </a:rPr>
              <a:t>Sự gắn bó từ lâu đời của cây tre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smtClean="0">
                <a:solidFill>
                  <a:srgbClr val="9900CC"/>
                </a:solidFill>
              </a:rPr>
              <a:t>             với người Việt Nam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3600" b="1" smtClean="0">
                <a:solidFill>
                  <a:srgbClr val="FF33CC"/>
                </a:solidFill>
              </a:rPr>
              <a:t>Ý 2</a:t>
            </a:r>
            <a:r>
              <a:rPr lang="en-US" sz="3600" b="1" smtClean="0">
                <a:solidFill>
                  <a:srgbClr val="4D4D4D"/>
                </a:solidFill>
              </a:rPr>
              <a:t> :   </a:t>
            </a:r>
            <a:r>
              <a:rPr lang="en-US" sz="3600" b="1" smtClean="0">
                <a:solidFill>
                  <a:srgbClr val="9900CC"/>
                </a:solidFill>
              </a:rPr>
              <a:t>Ca ngợi những phẩm chất tốt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smtClean="0">
                <a:solidFill>
                  <a:srgbClr val="9900CC"/>
                </a:solidFill>
              </a:rPr>
              <a:t>             đẹp của cây tre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US" sz="3600" b="1" smtClean="0">
                <a:solidFill>
                  <a:srgbClr val="FF33CC"/>
                </a:solidFill>
              </a:rPr>
              <a:t>Ý 3</a:t>
            </a:r>
            <a:r>
              <a:rPr lang="en-US" sz="3600" b="1" smtClean="0">
                <a:solidFill>
                  <a:srgbClr val="4D4D4D"/>
                </a:solidFill>
              </a:rPr>
              <a:t> :   </a:t>
            </a:r>
            <a:r>
              <a:rPr lang="en-US" sz="3600" b="1" smtClean="0">
                <a:solidFill>
                  <a:srgbClr val="9900CC"/>
                </a:solidFill>
              </a:rPr>
              <a:t>Sức sống lâu bền của cây tre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3600" b="1" smtClean="0">
              <a:solidFill>
                <a:srgbClr val="9900C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smtClean="0">
                <a:solidFill>
                  <a:srgbClr val="9900CC"/>
                </a:solidFill>
              </a:rPr>
              <a:t>     </a:t>
            </a:r>
            <a:r>
              <a:rPr lang="en-US" sz="3600" b="1" smtClean="0">
                <a:solidFill>
                  <a:srgbClr val="0000FF"/>
                </a:solidFill>
              </a:rPr>
              <a:t>- </a:t>
            </a:r>
            <a:r>
              <a:rPr lang="en-US" sz="3600" b="1" smtClean="0">
                <a:solidFill>
                  <a:srgbClr val="9900CC"/>
                </a:solidFill>
              </a:rPr>
              <a:t> </a:t>
            </a:r>
            <a:r>
              <a:rPr lang="en-US" sz="3600" b="1" smtClean="0">
                <a:solidFill>
                  <a:srgbClr val="0000FF"/>
                </a:solidFill>
              </a:rPr>
              <a:t>Nêu đại ý của bài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folHlink"/>
          </a:solidFill>
        </p:spPr>
        <p:txBody>
          <a:bodyPr/>
          <a:lstStyle/>
          <a:p>
            <a:pPr algn="l" eaLnBrk="1" hangingPunct="1"/>
            <a:r>
              <a:rPr lang="en-US" sz="3600" b="1" i="1" u="sng" smtClean="0">
                <a:solidFill>
                  <a:srgbClr val="0000FF"/>
                </a:solidFill>
              </a:rPr>
              <a:t>Tập đọc</a:t>
            </a:r>
            <a:r>
              <a:rPr lang="en-US" sz="4000" smtClean="0"/>
              <a:t> :</a:t>
            </a:r>
            <a:r>
              <a:rPr lang="en-US" sz="6600" b="1" i="1" smtClean="0">
                <a:solidFill>
                  <a:srgbClr val="FF0066"/>
                </a:solidFill>
              </a:rPr>
              <a:t>Tre Việt Nam</a:t>
            </a:r>
            <a:r>
              <a:rPr lang="en-US" sz="4000" b="1" i="1" smtClean="0">
                <a:solidFill>
                  <a:srgbClr val="FF0066"/>
                </a:solidFill>
              </a:rPr>
              <a:t/>
            </a:r>
            <a:br>
              <a:rPr lang="en-US" sz="4000" b="1" i="1" smtClean="0">
                <a:solidFill>
                  <a:srgbClr val="FF0066"/>
                </a:solidFill>
              </a:rPr>
            </a:br>
            <a:r>
              <a:rPr lang="en-US" sz="4000" b="1" i="1" smtClean="0">
                <a:solidFill>
                  <a:srgbClr val="FF0066"/>
                </a:solidFill>
              </a:rPr>
              <a:t>                                          </a:t>
            </a:r>
            <a:r>
              <a:rPr lang="en-US" sz="2800" b="1" i="1" smtClean="0">
                <a:solidFill>
                  <a:srgbClr val="FF0066"/>
                </a:solidFill>
              </a:rPr>
              <a:t>Nguyễn Duy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en-US" sz="3600" b="1" smtClean="0">
              <a:solidFill>
                <a:srgbClr val="FF33CC"/>
              </a:solidFill>
            </a:endParaRPr>
          </a:p>
          <a:p>
            <a:pPr eaLnBrk="1" hangingPunct="1">
              <a:buFontTx/>
              <a:buChar char="-"/>
            </a:pPr>
            <a:endParaRPr lang="en-US" sz="3600" b="1" smtClean="0">
              <a:solidFill>
                <a:srgbClr val="FF33CC"/>
              </a:solidFill>
            </a:endParaRPr>
          </a:p>
          <a:p>
            <a:pPr eaLnBrk="1" hangingPunct="1">
              <a:buFontTx/>
              <a:buChar char="-"/>
            </a:pPr>
            <a:r>
              <a:rPr lang="en-US" sz="3600" b="1" smtClean="0">
                <a:solidFill>
                  <a:srgbClr val="FF33CC"/>
                </a:solidFill>
              </a:rPr>
              <a:t>Đại ý</a:t>
            </a:r>
            <a:r>
              <a:rPr lang="en-US" sz="3600" b="1" smtClean="0">
                <a:solidFill>
                  <a:srgbClr val="4D4D4D"/>
                </a:solidFill>
              </a:rPr>
              <a:t> </a:t>
            </a:r>
            <a:r>
              <a:rPr lang="en-US" sz="3600" b="1" smtClean="0">
                <a:solidFill>
                  <a:srgbClr val="FF33CC"/>
                </a:solidFill>
              </a:rPr>
              <a:t>:</a:t>
            </a:r>
            <a:r>
              <a:rPr lang="en-US" sz="3600" b="1" smtClean="0">
                <a:solidFill>
                  <a:srgbClr val="4D4D4D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9900CC"/>
                </a:solidFill>
              </a:rPr>
              <a:t>     Ca ngợi những phẩm chất cao đẹp của con người Việt Nam : giàu tình thương yêu, ngay thẳng,chính trực, thông qua hình tượng cây 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folHlink"/>
          </a:solidFill>
        </p:spPr>
        <p:txBody>
          <a:bodyPr/>
          <a:lstStyle/>
          <a:p>
            <a:pPr algn="l" eaLnBrk="1" hangingPunct="1"/>
            <a:r>
              <a:rPr lang="en-US" sz="3200" b="1" i="1" u="sng" smtClean="0">
                <a:solidFill>
                  <a:srgbClr val="0000FF"/>
                </a:solidFill>
              </a:rPr>
              <a:t>Tập đọc</a:t>
            </a:r>
            <a:r>
              <a:rPr lang="en-US" sz="3200" smtClean="0">
                <a:solidFill>
                  <a:srgbClr val="0000FF"/>
                </a:solidFill>
              </a:rPr>
              <a:t> :</a:t>
            </a:r>
            <a:r>
              <a:rPr lang="en-US" sz="4000" b="1" i="1" smtClean="0">
                <a:solidFill>
                  <a:srgbClr val="FF0066"/>
                </a:solidFill>
              </a:rPr>
              <a:t>Tre Việt Nam</a:t>
            </a:r>
            <a:br>
              <a:rPr lang="en-US" sz="4000" b="1" i="1" smtClean="0">
                <a:solidFill>
                  <a:srgbClr val="FF0066"/>
                </a:solidFill>
              </a:rPr>
            </a:br>
            <a:r>
              <a:rPr lang="en-US" sz="1800" b="1" i="1" smtClean="0">
                <a:solidFill>
                  <a:srgbClr val="FF0066"/>
                </a:solidFill>
              </a:rPr>
              <a:t>                                                                          </a:t>
            </a:r>
            <a:r>
              <a:rPr lang="en-US" sz="2000" b="1" i="1" smtClean="0">
                <a:solidFill>
                  <a:srgbClr val="FF0066"/>
                </a:solidFill>
              </a:rPr>
              <a:t>Nguyễn Duy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      Nòi tre đâu chịu mọc cong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  Chưa lên đã nhọn như chông lạ thường.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      Lưng trần phơi nắng phơi sương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  Có manh áo cộc, tre nhường cho con.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      Măng non là búp măng non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  Đã mang dáng thẳng thân tròn của tre.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      Năm qua đi, tháng qua đi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  Tre già măng mọc có gì lạ đâu.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      Mai sau,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      Mai sau,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      Mai sau,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   Đất xanh tre mãi xanh màu tre xanh.</a:t>
            </a:r>
          </a:p>
          <a:p>
            <a:pPr eaLnBrk="1" hangingPunct="1">
              <a:buFontTx/>
              <a:buNone/>
            </a:pPr>
            <a:endParaRPr lang="en-US" sz="2400" b="1" smtClean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9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90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9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9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9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9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eViet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folHlink"/>
          </a:solidFill>
        </p:spPr>
        <p:txBody>
          <a:bodyPr/>
          <a:lstStyle/>
          <a:p>
            <a:pPr algn="l" eaLnBrk="1" hangingPunct="1"/>
            <a:r>
              <a:rPr lang="en-US" sz="3200" b="1" i="1" u="sng" smtClean="0">
                <a:solidFill>
                  <a:srgbClr val="0000FF"/>
                </a:solidFill>
              </a:rPr>
              <a:t>Tập đọc</a:t>
            </a:r>
            <a:r>
              <a:rPr lang="en-US" sz="3200" smtClean="0">
                <a:solidFill>
                  <a:srgbClr val="0000FF"/>
                </a:solidFill>
              </a:rPr>
              <a:t> :</a:t>
            </a:r>
            <a:r>
              <a:rPr lang="en-US" sz="4000" b="1" i="1" smtClean="0">
                <a:solidFill>
                  <a:srgbClr val="FF0066"/>
                </a:solidFill>
              </a:rPr>
              <a:t>Tre Việt Nam</a:t>
            </a:r>
            <a:br>
              <a:rPr lang="en-US" sz="4000" b="1" i="1" smtClean="0">
                <a:solidFill>
                  <a:srgbClr val="FF0066"/>
                </a:solidFill>
              </a:rPr>
            </a:br>
            <a:r>
              <a:rPr lang="en-US" sz="1800" b="1" i="1" smtClean="0">
                <a:solidFill>
                  <a:srgbClr val="FF0066"/>
                </a:solidFill>
              </a:rPr>
              <a:t>                                                                          </a:t>
            </a:r>
            <a:r>
              <a:rPr lang="en-US" sz="2000" b="1" i="1" smtClean="0">
                <a:solidFill>
                  <a:srgbClr val="FF0066"/>
                </a:solidFill>
              </a:rPr>
              <a:t>Nguyễn Duy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      Nòi tre </a:t>
            </a:r>
            <a:r>
              <a:rPr lang="en-US" sz="2400" b="1" smtClean="0"/>
              <a:t>đâu chịu</a:t>
            </a:r>
            <a:r>
              <a:rPr lang="en-US" sz="2400" b="1" smtClean="0">
                <a:solidFill>
                  <a:srgbClr val="9900CC"/>
                </a:solidFill>
              </a:rPr>
              <a:t> mọc cong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Chưa lên đã </a:t>
            </a:r>
            <a:r>
              <a:rPr lang="en-US" sz="2400" b="1" smtClean="0"/>
              <a:t>nhọn như chông</a:t>
            </a:r>
            <a:r>
              <a:rPr lang="en-US" sz="2400" b="1" smtClean="0">
                <a:solidFill>
                  <a:srgbClr val="FF33CC"/>
                </a:solidFill>
              </a:rPr>
              <a:t>/</a:t>
            </a:r>
            <a:r>
              <a:rPr lang="en-US" sz="2400" b="1" smtClean="0"/>
              <a:t> lạ thường</a:t>
            </a:r>
            <a:r>
              <a:rPr lang="en-US" sz="2400" b="1" smtClean="0">
                <a:solidFill>
                  <a:srgbClr val="9900CC"/>
                </a:solidFill>
              </a:rPr>
              <a:t>.</a:t>
            </a:r>
            <a:r>
              <a:rPr lang="en-US" sz="2400" b="1" smtClean="0">
                <a:solidFill>
                  <a:srgbClr val="FF33CC"/>
                </a:solidFill>
              </a:rPr>
              <a:t>/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      Lưng trần phơi nắng</a:t>
            </a:r>
            <a:r>
              <a:rPr lang="en-US" sz="2400" b="1" smtClean="0">
                <a:solidFill>
                  <a:srgbClr val="FF33CC"/>
                </a:solidFill>
              </a:rPr>
              <a:t>/</a:t>
            </a:r>
            <a:r>
              <a:rPr lang="en-US" sz="2400" b="1" smtClean="0">
                <a:solidFill>
                  <a:srgbClr val="9900CC"/>
                </a:solidFill>
              </a:rPr>
              <a:t> phơi sương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Có manh áo cộc, tre </a:t>
            </a:r>
            <a:r>
              <a:rPr lang="en-US" sz="2400" b="1" smtClean="0"/>
              <a:t>nhường</a:t>
            </a:r>
            <a:r>
              <a:rPr lang="en-US" sz="2400" b="1" smtClean="0">
                <a:solidFill>
                  <a:srgbClr val="9900CC"/>
                </a:solidFill>
              </a:rPr>
              <a:t> cho con.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      Măng non là búp măng non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Đã mang </a:t>
            </a:r>
            <a:r>
              <a:rPr lang="en-US" sz="2400" b="1" smtClean="0"/>
              <a:t>dáng thẳng</a:t>
            </a:r>
            <a:r>
              <a:rPr lang="en-US" sz="2400" b="1" smtClean="0">
                <a:solidFill>
                  <a:srgbClr val="FF33CC"/>
                </a:solidFill>
              </a:rPr>
              <a:t>/ </a:t>
            </a:r>
            <a:r>
              <a:rPr lang="en-US" sz="2400" b="1" smtClean="0"/>
              <a:t>thân tròn</a:t>
            </a:r>
            <a:r>
              <a:rPr lang="en-US" sz="2400" b="1" smtClean="0">
                <a:solidFill>
                  <a:srgbClr val="9900CC"/>
                </a:solidFill>
              </a:rPr>
              <a:t> của tre.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      Năm qua đi, tháng qua đi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Tre già măng mọc</a:t>
            </a:r>
            <a:r>
              <a:rPr lang="en-US" sz="2400" b="1" smtClean="0">
                <a:solidFill>
                  <a:srgbClr val="FF33CC"/>
                </a:solidFill>
              </a:rPr>
              <a:t>/ </a:t>
            </a:r>
            <a:r>
              <a:rPr lang="en-US" sz="2400" b="1" smtClean="0">
                <a:solidFill>
                  <a:srgbClr val="9900CC"/>
                </a:solidFill>
              </a:rPr>
              <a:t>có gì </a:t>
            </a:r>
            <a:r>
              <a:rPr lang="en-US" sz="2400" b="1" smtClean="0"/>
              <a:t>lạ đâu</a:t>
            </a:r>
            <a:r>
              <a:rPr lang="en-US" sz="2400" b="1" smtClean="0">
                <a:solidFill>
                  <a:srgbClr val="9900CC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      Mai sau,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      Mai sau,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      Mai sau,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Đất xanh</a:t>
            </a:r>
            <a:r>
              <a:rPr lang="en-US" sz="2400" b="1" smtClean="0">
                <a:solidFill>
                  <a:srgbClr val="FF33CC"/>
                </a:solidFill>
              </a:rPr>
              <a:t>/</a:t>
            </a:r>
            <a:r>
              <a:rPr lang="en-US" sz="2400" b="1" smtClean="0">
                <a:solidFill>
                  <a:srgbClr val="9900CC"/>
                </a:solidFill>
              </a:rPr>
              <a:t> tre mãi</a:t>
            </a:r>
            <a:r>
              <a:rPr lang="en-US" sz="2400" b="1" smtClean="0">
                <a:solidFill>
                  <a:srgbClr val="FF33CC"/>
                </a:solidFill>
              </a:rPr>
              <a:t>/ </a:t>
            </a:r>
            <a:r>
              <a:rPr lang="en-US" sz="2400" b="1" smtClean="0">
                <a:solidFill>
                  <a:srgbClr val="9900CC"/>
                </a:solidFill>
              </a:rPr>
              <a:t>xanh màu tre xanh.</a:t>
            </a:r>
          </a:p>
          <a:p>
            <a:pPr eaLnBrk="1" hangingPunct="1">
              <a:buFontTx/>
              <a:buNone/>
            </a:pPr>
            <a:endParaRPr lang="en-US" sz="2400" b="1" smtClean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1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1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1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1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folHlink"/>
          </a:solidFill>
        </p:spPr>
        <p:txBody>
          <a:bodyPr/>
          <a:lstStyle/>
          <a:p>
            <a:pPr algn="l" eaLnBrk="1" hangingPunct="1"/>
            <a:r>
              <a:rPr lang="en-US" sz="3200" b="1" i="1" u="sng" smtClean="0">
                <a:solidFill>
                  <a:srgbClr val="0000FF"/>
                </a:solidFill>
              </a:rPr>
              <a:t>Tập đọc</a:t>
            </a:r>
            <a:r>
              <a:rPr lang="en-US" sz="3200" smtClean="0">
                <a:solidFill>
                  <a:srgbClr val="0000FF"/>
                </a:solidFill>
              </a:rPr>
              <a:t> :</a:t>
            </a:r>
            <a:r>
              <a:rPr lang="en-US" sz="4000" b="1" i="1" smtClean="0">
                <a:solidFill>
                  <a:srgbClr val="FF0066"/>
                </a:solidFill>
              </a:rPr>
              <a:t>Tre Việt Nam</a:t>
            </a:r>
            <a:br>
              <a:rPr lang="en-US" sz="4000" b="1" i="1" smtClean="0">
                <a:solidFill>
                  <a:srgbClr val="FF0066"/>
                </a:solidFill>
              </a:rPr>
            </a:br>
            <a:r>
              <a:rPr lang="en-US" sz="1800" b="1" i="1" smtClean="0">
                <a:solidFill>
                  <a:srgbClr val="FF0066"/>
                </a:solidFill>
              </a:rPr>
              <a:t>                                                                          </a:t>
            </a:r>
            <a:r>
              <a:rPr lang="en-US" sz="2000" b="1" i="1" smtClean="0">
                <a:solidFill>
                  <a:srgbClr val="FF0066"/>
                </a:solidFill>
              </a:rPr>
              <a:t>Nguyễn Duy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      Nòi tre </a:t>
            </a:r>
            <a:r>
              <a:rPr lang="en-US" sz="2400" b="1" smtClean="0"/>
              <a:t>đâu chịu</a:t>
            </a:r>
            <a:r>
              <a:rPr lang="en-US" sz="2400" b="1" smtClean="0">
                <a:solidFill>
                  <a:srgbClr val="9900CC"/>
                </a:solidFill>
              </a:rPr>
              <a:t> mọc cong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Chưa lên đã </a:t>
            </a:r>
            <a:r>
              <a:rPr lang="en-US" sz="2400" b="1" smtClean="0"/>
              <a:t>nhọn như chông</a:t>
            </a:r>
            <a:r>
              <a:rPr lang="en-US" sz="2400" b="1" smtClean="0">
                <a:solidFill>
                  <a:srgbClr val="FF33CC"/>
                </a:solidFill>
              </a:rPr>
              <a:t>/</a:t>
            </a:r>
            <a:r>
              <a:rPr lang="en-US" sz="2400" b="1" smtClean="0"/>
              <a:t> lạ thường</a:t>
            </a:r>
            <a:r>
              <a:rPr lang="en-US" sz="2400" b="1" smtClean="0">
                <a:solidFill>
                  <a:srgbClr val="9900CC"/>
                </a:solidFill>
              </a:rPr>
              <a:t>.</a:t>
            </a:r>
            <a:r>
              <a:rPr lang="en-US" sz="2400" b="1" smtClean="0">
                <a:solidFill>
                  <a:srgbClr val="FF33CC"/>
                </a:solidFill>
              </a:rPr>
              <a:t>/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      Lưng trần phơi nắng</a:t>
            </a:r>
            <a:r>
              <a:rPr lang="en-US" sz="2400" b="1" smtClean="0">
                <a:solidFill>
                  <a:srgbClr val="FF33CC"/>
                </a:solidFill>
              </a:rPr>
              <a:t>/</a:t>
            </a:r>
            <a:r>
              <a:rPr lang="en-US" sz="2400" b="1" smtClean="0">
                <a:solidFill>
                  <a:srgbClr val="9900CC"/>
                </a:solidFill>
              </a:rPr>
              <a:t> phơi sương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Có manh áo cộc, tre </a:t>
            </a:r>
            <a:r>
              <a:rPr lang="en-US" sz="2400" b="1" smtClean="0"/>
              <a:t>nhường</a:t>
            </a:r>
            <a:r>
              <a:rPr lang="en-US" sz="2400" b="1" smtClean="0">
                <a:solidFill>
                  <a:srgbClr val="9900CC"/>
                </a:solidFill>
              </a:rPr>
              <a:t> cho con.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      Măng non là búp măng non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Đã mang </a:t>
            </a:r>
            <a:r>
              <a:rPr lang="en-US" sz="2400" b="1" smtClean="0"/>
              <a:t>dáng thẳng</a:t>
            </a:r>
            <a:r>
              <a:rPr lang="en-US" sz="2400" b="1" smtClean="0">
                <a:solidFill>
                  <a:srgbClr val="FF33CC"/>
                </a:solidFill>
              </a:rPr>
              <a:t>/ </a:t>
            </a:r>
            <a:r>
              <a:rPr lang="en-US" sz="2400" b="1" smtClean="0"/>
              <a:t>thân tròn</a:t>
            </a:r>
            <a:r>
              <a:rPr lang="en-US" sz="2400" b="1" smtClean="0">
                <a:solidFill>
                  <a:srgbClr val="9900CC"/>
                </a:solidFill>
              </a:rPr>
              <a:t> của tre.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      Năm qua đi, tháng qua đi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Tre già măng mọc</a:t>
            </a:r>
            <a:r>
              <a:rPr lang="en-US" sz="2400" b="1" smtClean="0">
                <a:solidFill>
                  <a:srgbClr val="FF33CC"/>
                </a:solidFill>
              </a:rPr>
              <a:t>/ </a:t>
            </a:r>
            <a:r>
              <a:rPr lang="en-US" sz="2400" b="1" smtClean="0">
                <a:solidFill>
                  <a:srgbClr val="9900CC"/>
                </a:solidFill>
              </a:rPr>
              <a:t>có gì </a:t>
            </a:r>
            <a:r>
              <a:rPr lang="en-US" sz="2400" b="1" smtClean="0"/>
              <a:t>lạ đâu</a:t>
            </a:r>
            <a:r>
              <a:rPr lang="en-US" sz="2400" b="1" smtClean="0">
                <a:solidFill>
                  <a:srgbClr val="9900CC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      Mai sau,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      Mai sau,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      Mai sau,</a:t>
            </a:r>
          </a:p>
          <a:p>
            <a:pPr eaLnBrk="1" hangingPunct="1">
              <a:buFontTx/>
              <a:buNone/>
            </a:pPr>
            <a:r>
              <a:rPr lang="en-US" sz="2400" b="1" smtClean="0">
                <a:solidFill>
                  <a:srgbClr val="9900CC"/>
                </a:solidFill>
              </a:rPr>
              <a:t>              Đất xanh</a:t>
            </a:r>
            <a:r>
              <a:rPr lang="en-US" sz="2400" b="1" smtClean="0">
                <a:solidFill>
                  <a:srgbClr val="FF33CC"/>
                </a:solidFill>
              </a:rPr>
              <a:t>/</a:t>
            </a:r>
            <a:r>
              <a:rPr lang="en-US" sz="2400" b="1" smtClean="0">
                <a:solidFill>
                  <a:srgbClr val="9900CC"/>
                </a:solidFill>
              </a:rPr>
              <a:t> tre mãi</a:t>
            </a:r>
            <a:r>
              <a:rPr lang="en-US" sz="2400" b="1" smtClean="0">
                <a:solidFill>
                  <a:srgbClr val="FF33CC"/>
                </a:solidFill>
              </a:rPr>
              <a:t>/ </a:t>
            </a:r>
            <a:r>
              <a:rPr lang="en-US" sz="2400" b="1" smtClean="0">
                <a:solidFill>
                  <a:srgbClr val="9900CC"/>
                </a:solidFill>
              </a:rPr>
              <a:t>xanh màu tre xanh.</a:t>
            </a:r>
          </a:p>
          <a:p>
            <a:pPr eaLnBrk="1" hangingPunct="1">
              <a:buFontTx/>
              <a:buNone/>
            </a:pPr>
            <a:endParaRPr lang="en-US" sz="2400" b="1" smtClean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3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3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3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63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63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63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63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63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63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folHlink"/>
          </a:solidFill>
        </p:spPr>
        <p:txBody>
          <a:bodyPr/>
          <a:lstStyle/>
          <a:p>
            <a:pPr algn="l" eaLnBrk="1" hangingPunct="1"/>
            <a:r>
              <a:rPr lang="en-US" sz="3200" b="1" i="1" u="sng" smtClean="0">
                <a:solidFill>
                  <a:srgbClr val="0000FF"/>
                </a:solidFill>
              </a:rPr>
              <a:t>Tập đọc</a:t>
            </a:r>
            <a:r>
              <a:rPr lang="en-US" sz="3200" smtClean="0">
                <a:solidFill>
                  <a:srgbClr val="0000FF"/>
                </a:solidFill>
              </a:rPr>
              <a:t> :</a:t>
            </a:r>
            <a:r>
              <a:rPr lang="en-US" sz="4000" b="1" i="1" smtClean="0">
                <a:solidFill>
                  <a:srgbClr val="FF0066"/>
                </a:solidFill>
              </a:rPr>
              <a:t>Tre Việt Nam</a:t>
            </a:r>
            <a:br>
              <a:rPr lang="en-US" sz="4000" b="1" i="1" smtClean="0">
                <a:solidFill>
                  <a:srgbClr val="FF0066"/>
                </a:solidFill>
              </a:rPr>
            </a:br>
            <a:r>
              <a:rPr lang="en-US" sz="1800" b="1" i="1" smtClean="0">
                <a:solidFill>
                  <a:srgbClr val="FF0066"/>
                </a:solidFill>
              </a:rPr>
              <a:t>                                                                          </a:t>
            </a:r>
            <a:r>
              <a:rPr lang="en-US" sz="2000" b="1" i="1" smtClean="0">
                <a:solidFill>
                  <a:srgbClr val="FF0066"/>
                </a:solidFill>
              </a:rPr>
              <a:t>Nguyễn Duy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9900CC"/>
                </a:solidFill>
              </a:rPr>
              <a:t>  </a:t>
            </a:r>
            <a:r>
              <a:rPr lang="en-US" sz="5400" b="1" smtClean="0">
                <a:solidFill>
                  <a:srgbClr val="FF33CC"/>
                </a:solidFill>
              </a:rPr>
              <a:t>Củng cố :</a:t>
            </a: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9900CC"/>
                </a:solidFill>
              </a:rPr>
              <a:t>    </a:t>
            </a:r>
            <a:r>
              <a:rPr lang="en-US" sz="3600" b="1" smtClean="0"/>
              <a:t>- Qua hình tượng cây tre tác giả muốn nói điều gì?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9900CC"/>
                </a:solidFill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9900CC"/>
                </a:solidFill>
              </a:rPr>
              <a:t>    </a:t>
            </a:r>
            <a:r>
              <a:rPr lang="en-US" sz="3600" b="1" smtClean="0">
                <a:solidFill>
                  <a:srgbClr val="FF33CC"/>
                </a:solidFill>
              </a:rPr>
              <a:t>Tác giả ca ngợi những phẩm chất cao đẹp của con người Việt Nam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8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chemeClr val="folHlink"/>
          </a:solidFill>
        </p:spPr>
        <p:txBody>
          <a:bodyPr/>
          <a:lstStyle/>
          <a:p>
            <a:pPr algn="l" eaLnBrk="1" hangingPunct="1"/>
            <a:r>
              <a:rPr lang="en-US" sz="4000" b="1" i="1" u="sng" smtClean="0">
                <a:solidFill>
                  <a:srgbClr val="0000FF"/>
                </a:solidFill>
              </a:rPr>
              <a:t>Tập đọc</a:t>
            </a:r>
            <a:r>
              <a:rPr lang="en-US" sz="4000" smtClean="0"/>
              <a:t> :</a:t>
            </a:r>
            <a:r>
              <a:rPr lang="en-US" sz="6600" b="1" i="1" smtClean="0">
                <a:solidFill>
                  <a:srgbClr val="FF0066"/>
                </a:solidFill>
              </a:rPr>
              <a:t>Tre Việt Nam</a:t>
            </a:r>
            <a:r>
              <a:rPr lang="en-US" sz="4000" b="1" i="1" smtClean="0">
                <a:solidFill>
                  <a:srgbClr val="FF0066"/>
                </a:solidFill>
              </a:rPr>
              <a:t/>
            </a:r>
            <a:br>
              <a:rPr lang="en-US" sz="4000" b="1" i="1" smtClean="0">
                <a:solidFill>
                  <a:srgbClr val="FF0066"/>
                </a:solidFill>
              </a:rPr>
            </a:br>
            <a:r>
              <a:rPr lang="en-US" sz="4000" b="1" i="1" smtClean="0">
                <a:solidFill>
                  <a:srgbClr val="FF0066"/>
                </a:solidFill>
              </a:rPr>
              <a:t>                                            </a:t>
            </a:r>
            <a:r>
              <a:rPr lang="en-US" sz="2800" b="1" i="1" smtClean="0">
                <a:solidFill>
                  <a:srgbClr val="FF0066"/>
                </a:solidFill>
              </a:rPr>
              <a:t>Nguyễn Duy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4724400"/>
          </a:xfrm>
          <a:solidFill>
            <a:schemeClr val="folHlink"/>
          </a:solidFill>
        </p:spPr>
        <p:txBody>
          <a:bodyPr/>
          <a:lstStyle/>
          <a:p>
            <a:pPr eaLnBrk="1" hangingPunct="1"/>
            <a:endParaRPr lang="en-US" sz="3600" b="1" smtClean="0">
              <a:solidFill>
                <a:srgbClr val="4D4D4D"/>
              </a:solidFill>
            </a:endParaRPr>
          </a:p>
          <a:p>
            <a:pPr eaLnBrk="1" hangingPunct="1"/>
            <a:r>
              <a:rPr lang="en-US" sz="3600" b="1" smtClean="0">
                <a:solidFill>
                  <a:srgbClr val="4D4D4D"/>
                </a:solidFill>
              </a:rPr>
              <a:t>Đoạn1:“Tre xanh…nên thành tre ơi ?”</a:t>
            </a:r>
          </a:p>
          <a:p>
            <a:pPr eaLnBrk="1" hangingPunct="1"/>
            <a:r>
              <a:rPr lang="en-US" sz="3600" b="1" smtClean="0">
                <a:solidFill>
                  <a:srgbClr val="4D4D4D"/>
                </a:solidFill>
              </a:rPr>
              <a:t>Đoạn2:“Ở đâu …. hát ru lá cành”</a:t>
            </a:r>
          </a:p>
          <a:p>
            <a:pPr eaLnBrk="1" hangingPunct="1"/>
            <a:r>
              <a:rPr lang="en-US" sz="3600" b="1" smtClean="0">
                <a:solidFill>
                  <a:srgbClr val="4D4D4D"/>
                </a:solidFill>
              </a:rPr>
              <a:t>Đoạn3:“Yêu nhiều…truyền đời cho           măng”</a:t>
            </a:r>
          </a:p>
          <a:p>
            <a:pPr eaLnBrk="1" hangingPunct="1"/>
            <a:r>
              <a:rPr lang="en-US" sz="3600" b="1" smtClean="0">
                <a:solidFill>
                  <a:srgbClr val="4D4D4D"/>
                </a:solidFill>
              </a:rPr>
              <a:t>Đoạn 4 : Phần còn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folHlink"/>
          </a:solidFill>
        </p:spPr>
        <p:txBody>
          <a:bodyPr/>
          <a:lstStyle/>
          <a:p>
            <a:pPr algn="l" eaLnBrk="1" hangingPunct="1"/>
            <a:r>
              <a:rPr lang="en-US" sz="3600" b="1" i="1" u="sng" smtClean="0">
                <a:solidFill>
                  <a:srgbClr val="0000FF"/>
                </a:solidFill>
              </a:rPr>
              <a:t>Tập đọc</a:t>
            </a:r>
            <a:r>
              <a:rPr lang="en-US" sz="4000" smtClean="0"/>
              <a:t> :</a:t>
            </a:r>
            <a:r>
              <a:rPr lang="en-US" sz="6600" b="1" i="1" smtClean="0">
                <a:solidFill>
                  <a:srgbClr val="FF0066"/>
                </a:solidFill>
              </a:rPr>
              <a:t>Tre Việt Nam</a:t>
            </a:r>
            <a:r>
              <a:rPr lang="en-US" sz="4000" b="1" i="1" smtClean="0">
                <a:solidFill>
                  <a:srgbClr val="FF0066"/>
                </a:solidFill>
              </a:rPr>
              <a:t/>
            </a:r>
            <a:br>
              <a:rPr lang="en-US" sz="4000" b="1" i="1" smtClean="0">
                <a:solidFill>
                  <a:srgbClr val="FF0066"/>
                </a:solidFill>
              </a:rPr>
            </a:br>
            <a:r>
              <a:rPr lang="en-US" sz="4000" b="1" i="1" smtClean="0">
                <a:solidFill>
                  <a:srgbClr val="FF0066"/>
                </a:solidFill>
              </a:rPr>
              <a:t>                                          </a:t>
            </a:r>
            <a:r>
              <a:rPr lang="en-US" sz="2800" b="1" i="1" smtClean="0">
                <a:solidFill>
                  <a:srgbClr val="FF0066"/>
                </a:solidFill>
              </a:rPr>
              <a:t>Nguyễn Duy</a:t>
            </a: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0000FF"/>
                </a:solidFill>
              </a:rPr>
              <a:t>* </a:t>
            </a:r>
            <a:r>
              <a:rPr lang="en-US" sz="3600" b="1" u="sng" smtClean="0">
                <a:solidFill>
                  <a:srgbClr val="0000FF"/>
                </a:solidFill>
              </a:rPr>
              <a:t>Luyện đọc</a:t>
            </a:r>
            <a:r>
              <a:rPr lang="en-US" sz="3600" b="1" smtClean="0">
                <a:solidFill>
                  <a:srgbClr val="0000FF"/>
                </a:solidFill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b="1" smtClean="0"/>
              <a:t>    </a:t>
            </a:r>
          </a:p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4D4D4D"/>
                </a:solidFill>
              </a:rPr>
              <a:t>      Tre xanh, gầy guộc, khuất mình, bão bùng, lũy thành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folHlink"/>
          </a:solidFill>
        </p:spPr>
        <p:txBody>
          <a:bodyPr/>
          <a:lstStyle/>
          <a:p>
            <a:pPr algn="l" eaLnBrk="1" hangingPunct="1"/>
            <a:r>
              <a:rPr lang="en-US" sz="3600" b="1" i="1" u="sng" smtClean="0">
                <a:solidFill>
                  <a:srgbClr val="0000FF"/>
                </a:solidFill>
              </a:rPr>
              <a:t>Tập đọc</a:t>
            </a:r>
            <a:r>
              <a:rPr lang="en-US" sz="4000" smtClean="0"/>
              <a:t> :</a:t>
            </a:r>
            <a:r>
              <a:rPr lang="en-US" sz="6600" b="1" i="1" smtClean="0">
                <a:solidFill>
                  <a:srgbClr val="FF0066"/>
                </a:solidFill>
              </a:rPr>
              <a:t>Tre Việt Nam</a:t>
            </a:r>
            <a:r>
              <a:rPr lang="en-US" sz="4000" b="1" i="1" smtClean="0">
                <a:solidFill>
                  <a:srgbClr val="FF0066"/>
                </a:solidFill>
              </a:rPr>
              <a:t/>
            </a:r>
            <a:br>
              <a:rPr lang="en-US" sz="4000" b="1" i="1" smtClean="0">
                <a:solidFill>
                  <a:srgbClr val="FF0066"/>
                </a:solidFill>
              </a:rPr>
            </a:br>
            <a:r>
              <a:rPr lang="en-US" sz="4000" b="1" i="1" smtClean="0">
                <a:solidFill>
                  <a:srgbClr val="FF0066"/>
                </a:solidFill>
              </a:rPr>
              <a:t>                                          </a:t>
            </a:r>
            <a:r>
              <a:rPr lang="en-US" sz="2800" b="1" i="1" smtClean="0">
                <a:solidFill>
                  <a:srgbClr val="FF0066"/>
                </a:solidFill>
              </a:rPr>
              <a:t>Nguyễn Duy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en-US" sz="3600" b="1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rgbClr val="0000FF"/>
                </a:solidFill>
              </a:rPr>
              <a:t>* </a:t>
            </a:r>
            <a:r>
              <a:rPr lang="en-US" sz="3600" b="1" u="sng" smtClean="0">
                <a:solidFill>
                  <a:srgbClr val="0000FF"/>
                </a:solidFill>
              </a:rPr>
              <a:t>Luyện đọc câu khó</a:t>
            </a:r>
            <a:r>
              <a:rPr lang="en-US" sz="3600" b="1" smtClean="0">
                <a:solidFill>
                  <a:srgbClr val="0000FF"/>
                </a:solidFill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sz="3600" b="1" smtClean="0"/>
              <a:t>   </a:t>
            </a:r>
          </a:p>
          <a:p>
            <a:pPr eaLnBrk="1" hangingPunct="1">
              <a:buFontTx/>
              <a:buNone/>
            </a:pPr>
            <a:r>
              <a:rPr lang="en-US" sz="3600" b="1" smtClean="0"/>
              <a:t> </a:t>
            </a:r>
            <a:r>
              <a:rPr lang="en-US" sz="3600" b="1" smtClean="0">
                <a:solidFill>
                  <a:schemeClr val="bg2"/>
                </a:solidFill>
              </a:rPr>
              <a:t>Tre xanh, 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chemeClr val="bg2"/>
                </a:solidFill>
              </a:rPr>
              <a:t>Xanh tự bao giờ ?</a:t>
            </a:r>
          </a:p>
          <a:p>
            <a:pPr eaLnBrk="1" hangingPunct="1">
              <a:buFontTx/>
              <a:buNone/>
            </a:pPr>
            <a:r>
              <a:rPr lang="en-US" sz="3600" b="1" smtClean="0">
                <a:solidFill>
                  <a:schemeClr val="bg2"/>
                </a:solidFill>
              </a:rPr>
              <a:t>Chuyện ngày xưa…đã có bờ tre xanh.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folHlink"/>
          </a:solidFill>
        </p:spPr>
        <p:txBody>
          <a:bodyPr/>
          <a:lstStyle/>
          <a:p>
            <a:pPr algn="l" eaLnBrk="1" hangingPunct="1"/>
            <a:r>
              <a:rPr lang="en-US" sz="3600" b="1" i="1" u="sng" smtClean="0">
                <a:solidFill>
                  <a:srgbClr val="0000FF"/>
                </a:solidFill>
              </a:rPr>
              <a:t>Tập đọc</a:t>
            </a:r>
            <a:r>
              <a:rPr lang="en-US" sz="4000" smtClean="0"/>
              <a:t> :</a:t>
            </a:r>
            <a:r>
              <a:rPr lang="en-US" sz="6600" b="1" i="1" smtClean="0">
                <a:solidFill>
                  <a:srgbClr val="FF0066"/>
                </a:solidFill>
              </a:rPr>
              <a:t>Tre Việt Nam</a:t>
            </a:r>
            <a:r>
              <a:rPr lang="en-US" sz="4000" b="1" i="1" smtClean="0">
                <a:solidFill>
                  <a:srgbClr val="FF0066"/>
                </a:solidFill>
              </a:rPr>
              <a:t/>
            </a:r>
            <a:br>
              <a:rPr lang="en-US" sz="4000" b="1" i="1" smtClean="0">
                <a:solidFill>
                  <a:srgbClr val="FF0066"/>
                </a:solidFill>
              </a:rPr>
            </a:br>
            <a:r>
              <a:rPr lang="en-US" sz="4000" b="1" i="1" smtClean="0">
                <a:solidFill>
                  <a:srgbClr val="FF0066"/>
                </a:solidFill>
              </a:rPr>
              <a:t>                                          </a:t>
            </a:r>
            <a:r>
              <a:rPr lang="en-US" sz="2800" b="1" i="1" smtClean="0">
                <a:solidFill>
                  <a:srgbClr val="FF0066"/>
                </a:solidFill>
              </a:rPr>
              <a:t>Nguyễn Duy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0000FF"/>
                </a:solidFill>
              </a:rPr>
              <a:t>* </a:t>
            </a:r>
            <a:r>
              <a:rPr lang="en-US" b="1" u="sng" smtClean="0">
                <a:solidFill>
                  <a:srgbClr val="0000FF"/>
                </a:solidFill>
              </a:rPr>
              <a:t>Luyện đọc câu khó</a:t>
            </a:r>
            <a:r>
              <a:rPr lang="en-US" b="1" smtClean="0">
                <a:solidFill>
                  <a:srgbClr val="0000FF"/>
                </a:solidFill>
              </a:rPr>
              <a:t> :</a:t>
            </a:r>
          </a:p>
          <a:p>
            <a:pPr algn="ctr" eaLnBrk="1" hangingPunct="1">
              <a:buFontTx/>
              <a:buNone/>
            </a:pPr>
            <a:r>
              <a:rPr lang="en-US" sz="2800" b="1" smtClean="0">
                <a:solidFill>
                  <a:srgbClr val="4D4D4D"/>
                </a:solidFill>
              </a:rPr>
              <a:t>. Yêu nhiều nắng nỏ</a:t>
            </a:r>
            <a:r>
              <a:rPr lang="en-US" sz="2800" b="1" smtClean="0">
                <a:solidFill>
                  <a:srgbClr val="FF0066"/>
                </a:solidFill>
              </a:rPr>
              <a:t>/</a:t>
            </a:r>
            <a:r>
              <a:rPr lang="en-US" sz="2800" b="1" smtClean="0">
                <a:solidFill>
                  <a:srgbClr val="4D4D4D"/>
                </a:solidFill>
              </a:rPr>
              <a:t>trời xanh</a:t>
            </a:r>
            <a:r>
              <a:rPr lang="en-US" sz="4000" b="1" smtClean="0">
                <a:solidFill>
                  <a:srgbClr val="4D4D4D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sz="2800" b="1" smtClean="0">
                <a:solidFill>
                  <a:srgbClr val="4D4D4D"/>
                </a:solidFill>
              </a:rPr>
              <a:t>Tre xanh</a:t>
            </a:r>
            <a:r>
              <a:rPr lang="en-US" sz="2800" b="1" smtClean="0">
                <a:solidFill>
                  <a:srgbClr val="FF0066"/>
                </a:solidFill>
              </a:rPr>
              <a:t>/</a:t>
            </a:r>
            <a:r>
              <a:rPr lang="en-US" sz="2800" b="1" smtClean="0">
                <a:solidFill>
                  <a:srgbClr val="4D4D4D"/>
                </a:solidFill>
              </a:rPr>
              <a:t> </a:t>
            </a:r>
            <a:r>
              <a:rPr lang="en-US" sz="2800" b="1" smtClean="0"/>
              <a:t>không đứng khuất mình</a:t>
            </a:r>
            <a:r>
              <a:rPr lang="en-US" sz="2800" b="1" smtClean="0">
                <a:solidFill>
                  <a:srgbClr val="4D4D4D"/>
                </a:solidFill>
              </a:rPr>
              <a:t> bóng râm.</a:t>
            </a:r>
          </a:p>
          <a:p>
            <a:pPr algn="ctr" eaLnBrk="1" hangingPunct="1">
              <a:buFontTx/>
              <a:buNone/>
            </a:pPr>
            <a:r>
              <a:rPr lang="en-US" sz="2800" b="1" smtClean="0"/>
              <a:t>Bão bùng</a:t>
            </a:r>
            <a:r>
              <a:rPr lang="en-US" sz="2800" b="1" smtClean="0">
                <a:solidFill>
                  <a:srgbClr val="FF0066"/>
                </a:solidFill>
              </a:rPr>
              <a:t>/</a:t>
            </a:r>
            <a:r>
              <a:rPr lang="en-US" sz="2800" b="1" smtClean="0">
                <a:solidFill>
                  <a:srgbClr val="4D4D4D"/>
                </a:solidFill>
              </a:rPr>
              <a:t> thân bọc lấy thân</a:t>
            </a:r>
          </a:p>
          <a:p>
            <a:pPr algn="ctr" eaLnBrk="1" hangingPunct="1">
              <a:buFontTx/>
              <a:buNone/>
            </a:pPr>
            <a:r>
              <a:rPr lang="en-US" sz="2800" b="1" smtClean="0">
                <a:solidFill>
                  <a:srgbClr val="4D4D4D"/>
                </a:solidFill>
              </a:rPr>
              <a:t>Tay </a:t>
            </a:r>
            <a:r>
              <a:rPr lang="en-US" sz="2800" b="1" smtClean="0"/>
              <a:t>ôm</a:t>
            </a:r>
            <a:r>
              <a:rPr lang="en-US" sz="2800" b="1" smtClean="0">
                <a:solidFill>
                  <a:srgbClr val="4D4D4D"/>
                </a:solidFill>
              </a:rPr>
              <a:t>, tay </a:t>
            </a:r>
            <a:r>
              <a:rPr lang="en-US" sz="2800" b="1" smtClean="0"/>
              <a:t>níu</a:t>
            </a:r>
            <a:r>
              <a:rPr lang="en-US" sz="2800" b="1" smtClean="0">
                <a:solidFill>
                  <a:srgbClr val="FF0066"/>
                </a:solidFill>
              </a:rPr>
              <a:t>/</a:t>
            </a:r>
            <a:r>
              <a:rPr lang="en-US" sz="2800" b="1" smtClean="0">
                <a:solidFill>
                  <a:srgbClr val="4D4D4D"/>
                </a:solidFill>
              </a:rPr>
              <a:t> tre gần nhau thêm.</a:t>
            </a:r>
          </a:p>
          <a:p>
            <a:pPr algn="ctr" eaLnBrk="1" hangingPunct="1">
              <a:buFontTx/>
              <a:buNone/>
            </a:pPr>
            <a:r>
              <a:rPr lang="en-US" sz="2800" b="1" smtClean="0">
                <a:solidFill>
                  <a:srgbClr val="4D4D4D"/>
                </a:solidFill>
              </a:rPr>
              <a:t>Thương nhau</a:t>
            </a:r>
            <a:r>
              <a:rPr lang="en-US" sz="2800" b="1" smtClean="0">
                <a:solidFill>
                  <a:srgbClr val="FF0066"/>
                </a:solidFill>
              </a:rPr>
              <a:t>/</a:t>
            </a:r>
            <a:r>
              <a:rPr lang="en-US" sz="2800" b="1" smtClean="0">
                <a:solidFill>
                  <a:srgbClr val="4D4D4D"/>
                </a:solidFill>
              </a:rPr>
              <a:t>, tre </a:t>
            </a:r>
            <a:r>
              <a:rPr lang="en-US" sz="2800" b="1" smtClean="0"/>
              <a:t>chẳng ở riêng</a:t>
            </a:r>
          </a:p>
          <a:p>
            <a:pPr algn="ctr" eaLnBrk="1" hangingPunct="1">
              <a:buFontTx/>
              <a:buNone/>
            </a:pPr>
            <a:r>
              <a:rPr lang="en-US" sz="2800" b="1" smtClean="0">
                <a:solidFill>
                  <a:srgbClr val="4D4D4D"/>
                </a:solidFill>
              </a:rPr>
              <a:t>Lũy thành từ đó mà nên</a:t>
            </a:r>
            <a:r>
              <a:rPr lang="en-US" sz="2800" b="1" smtClean="0">
                <a:solidFill>
                  <a:srgbClr val="FF0066"/>
                </a:solidFill>
              </a:rPr>
              <a:t>/</a:t>
            </a:r>
            <a:r>
              <a:rPr lang="en-US" sz="2800" b="1" smtClean="0">
                <a:solidFill>
                  <a:srgbClr val="4D4D4D"/>
                </a:solidFill>
              </a:rPr>
              <a:t> hỡi người.</a:t>
            </a:r>
          </a:p>
          <a:p>
            <a:pPr algn="ctr" eaLnBrk="1" hangingPunct="1">
              <a:buFontTx/>
              <a:buNone/>
            </a:pPr>
            <a:r>
              <a:rPr lang="en-US" sz="2800" b="1" smtClean="0">
                <a:solidFill>
                  <a:srgbClr val="4D4D4D"/>
                </a:solidFill>
              </a:rPr>
              <a:t>Chẳng may thân gãy</a:t>
            </a:r>
            <a:r>
              <a:rPr lang="en-US" sz="2800" b="1" smtClean="0">
                <a:solidFill>
                  <a:srgbClr val="FF0066"/>
                </a:solidFill>
              </a:rPr>
              <a:t>/ </a:t>
            </a:r>
            <a:r>
              <a:rPr lang="en-US" sz="2800" b="1" smtClean="0">
                <a:solidFill>
                  <a:srgbClr val="4D4D4D"/>
                </a:solidFill>
              </a:rPr>
              <a:t>cành rơi</a:t>
            </a:r>
          </a:p>
          <a:p>
            <a:pPr algn="ctr" eaLnBrk="1" hangingPunct="1">
              <a:buFontTx/>
              <a:buNone/>
            </a:pPr>
            <a:r>
              <a:rPr lang="en-US" sz="2800" b="1" smtClean="0"/>
              <a:t>Vẫn nguyên cái gốc</a:t>
            </a:r>
            <a:r>
              <a:rPr lang="en-US" sz="2800" b="1" smtClean="0">
                <a:solidFill>
                  <a:srgbClr val="FF0066"/>
                </a:solidFill>
              </a:rPr>
              <a:t>/</a:t>
            </a:r>
            <a:r>
              <a:rPr lang="en-US" sz="2800" b="1" smtClean="0">
                <a:solidFill>
                  <a:srgbClr val="4D4D4D"/>
                </a:solidFill>
              </a:rPr>
              <a:t> truyền đời cho măng</a:t>
            </a:r>
          </a:p>
          <a:p>
            <a:pPr algn="ctr" eaLnBrk="1" hangingPunct="1">
              <a:buFontTx/>
              <a:buNone/>
            </a:pPr>
            <a:endParaRPr lang="en-US" sz="2800" b="1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folHlink"/>
          </a:solidFill>
        </p:spPr>
        <p:txBody>
          <a:bodyPr/>
          <a:lstStyle/>
          <a:p>
            <a:pPr algn="l" eaLnBrk="1" hangingPunct="1"/>
            <a:r>
              <a:rPr lang="en-US" sz="3600" b="1" i="1" u="sng" smtClean="0">
                <a:solidFill>
                  <a:srgbClr val="0000FF"/>
                </a:solidFill>
              </a:rPr>
              <a:t>Tập đọc</a:t>
            </a:r>
            <a:r>
              <a:rPr lang="en-US" sz="4000" smtClean="0"/>
              <a:t> :</a:t>
            </a:r>
            <a:r>
              <a:rPr lang="en-US" sz="6600" b="1" i="1" smtClean="0">
                <a:solidFill>
                  <a:srgbClr val="FF0066"/>
                </a:solidFill>
              </a:rPr>
              <a:t>Tre Việt Nam</a:t>
            </a:r>
            <a:r>
              <a:rPr lang="en-US" sz="4000" b="1" i="1" smtClean="0">
                <a:solidFill>
                  <a:srgbClr val="FF0066"/>
                </a:solidFill>
              </a:rPr>
              <a:t/>
            </a:r>
            <a:br>
              <a:rPr lang="en-US" sz="4000" b="1" i="1" smtClean="0">
                <a:solidFill>
                  <a:srgbClr val="FF0066"/>
                </a:solidFill>
              </a:rPr>
            </a:br>
            <a:r>
              <a:rPr lang="en-US" sz="4000" b="1" i="1" smtClean="0">
                <a:solidFill>
                  <a:srgbClr val="FF0066"/>
                </a:solidFill>
              </a:rPr>
              <a:t>                                          </a:t>
            </a:r>
            <a:r>
              <a:rPr lang="en-US" sz="2800" b="1" i="1" smtClean="0">
                <a:solidFill>
                  <a:srgbClr val="FF0066"/>
                </a:solidFill>
              </a:rPr>
              <a:t>Nguyễn Duy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en-US" b="1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en-US" b="1" smtClean="0">
                <a:solidFill>
                  <a:srgbClr val="0000FF"/>
                </a:solidFill>
              </a:rPr>
              <a:t>* </a:t>
            </a:r>
            <a:r>
              <a:rPr lang="en-US" b="1" u="sng" smtClean="0">
                <a:solidFill>
                  <a:srgbClr val="0000FF"/>
                </a:solidFill>
              </a:rPr>
              <a:t>Luyện đọc câu khó</a:t>
            </a:r>
            <a:r>
              <a:rPr lang="en-US" b="1" smtClean="0">
                <a:solidFill>
                  <a:srgbClr val="0000FF"/>
                </a:solidFill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b="1" smtClean="0"/>
              <a:t>    </a:t>
            </a:r>
          </a:p>
          <a:p>
            <a:pPr eaLnBrk="1" hangingPunct="1">
              <a:buFontTx/>
              <a:buNone/>
            </a:pPr>
            <a:r>
              <a:rPr lang="en-US" b="1" smtClean="0"/>
              <a:t>    Mai sau,</a:t>
            </a:r>
          </a:p>
          <a:p>
            <a:pPr eaLnBrk="1" hangingPunct="1">
              <a:buFontTx/>
              <a:buNone/>
            </a:pPr>
            <a:r>
              <a:rPr lang="en-US" b="1" smtClean="0"/>
              <a:t>    Mai sau,</a:t>
            </a:r>
          </a:p>
          <a:p>
            <a:pPr eaLnBrk="1" hangingPunct="1">
              <a:buFontTx/>
              <a:buNone/>
            </a:pPr>
            <a:r>
              <a:rPr lang="en-US" b="1" smtClean="0"/>
              <a:t>    Mai sau,</a:t>
            </a:r>
          </a:p>
          <a:p>
            <a:pPr eaLnBrk="1" hangingPunct="1">
              <a:buFontTx/>
              <a:buNone/>
            </a:pPr>
            <a:r>
              <a:rPr lang="en-US" b="1" smtClean="0"/>
              <a:t>    Đất xanh</a:t>
            </a:r>
            <a:r>
              <a:rPr lang="en-US" b="1" smtClean="0">
                <a:solidFill>
                  <a:srgbClr val="FF0066"/>
                </a:solidFill>
              </a:rPr>
              <a:t>/ </a:t>
            </a:r>
            <a:r>
              <a:rPr lang="en-US" b="1" smtClean="0"/>
              <a:t>tre mãi</a:t>
            </a:r>
            <a:r>
              <a:rPr lang="en-US" b="1" smtClean="0">
                <a:solidFill>
                  <a:srgbClr val="FF0066"/>
                </a:solidFill>
              </a:rPr>
              <a:t>/</a:t>
            </a:r>
            <a:r>
              <a:rPr lang="en-US" b="1" smtClean="0"/>
              <a:t> xanh màu tre xanh.</a:t>
            </a:r>
          </a:p>
          <a:p>
            <a:pPr eaLnBrk="1" hangingPunct="1">
              <a:buFontTx/>
              <a:buNone/>
            </a:pPr>
            <a:r>
              <a:rPr lang="en-US" b="1" smtClean="0"/>
              <a:t>   </a:t>
            </a:r>
          </a:p>
          <a:p>
            <a:pPr eaLnBrk="1" hangingPunct="1">
              <a:buFontTx/>
              <a:buNone/>
            </a:pPr>
            <a:endParaRPr lang="en-US" sz="2800" b="1" smtClean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folHlink"/>
          </a:solidFill>
        </p:spPr>
        <p:txBody>
          <a:bodyPr/>
          <a:lstStyle/>
          <a:p>
            <a:pPr algn="l" eaLnBrk="1" hangingPunct="1"/>
            <a:r>
              <a:rPr lang="en-US" sz="3600" b="1" i="1" u="sng" smtClean="0">
                <a:solidFill>
                  <a:srgbClr val="0000FF"/>
                </a:solidFill>
              </a:rPr>
              <a:t>Tập đọc</a:t>
            </a:r>
            <a:r>
              <a:rPr lang="en-US" sz="4000" smtClean="0"/>
              <a:t> :</a:t>
            </a:r>
            <a:r>
              <a:rPr lang="en-US" sz="6600" b="1" i="1" smtClean="0">
                <a:solidFill>
                  <a:srgbClr val="FF0066"/>
                </a:solidFill>
              </a:rPr>
              <a:t>Tre Việt Nam</a:t>
            </a:r>
            <a:r>
              <a:rPr lang="en-US" sz="4000" b="1" i="1" smtClean="0">
                <a:solidFill>
                  <a:srgbClr val="FF0066"/>
                </a:solidFill>
              </a:rPr>
              <a:t/>
            </a:r>
            <a:br>
              <a:rPr lang="en-US" sz="4000" b="1" i="1" smtClean="0">
                <a:solidFill>
                  <a:srgbClr val="FF0066"/>
                </a:solidFill>
              </a:rPr>
            </a:br>
            <a:r>
              <a:rPr lang="en-US" sz="4000" b="1" i="1" smtClean="0">
                <a:solidFill>
                  <a:srgbClr val="FF0066"/>
                </a:solidFill>
              </a:rPr>
              <a:t>                                          </a:t>
            </a:r>
            <a:r>
              <a:rPr lang="en-US" sz="2800" b="1" i="1" smtClean="0">
                <a:solidFill>
                  <a:srgbClr val="FF0066"/>
                </a:solidFill>
              </a:rPr>
              <a:t>Nguyễn Duy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5105400"/>
          </a:xfrm>
          <a:solidFill>
            <a:schemeClr val="folHlink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  </a:t>
            </a:r>
            <a:r>
              <a:rPr lang="en-US" sz="10600" b="1" smtClean="0"/>
              <a:t> </a:t>
            </a:r>
            <a:r>
              <a:rPr lang="en-US" sz="9600" b="1" smtClean="0">
                <a:solidFill>
                  <a:schemeClr val="bg2"/>
                </a:solidFill>
              </a:rPr>
              <a:t>*Tìm hiểu bài</a:t>
            </a:r>
          </a:p>
          <a:p>
            <a:pPr eaLnBrk="1" hangingPunct="1">
              <a:buFontTx/>
              <a:buNone/>
            </a:pPr>
            <a:endParaRPr lang="en-US" sz="8800" b="1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</TotalTime>
  <Words>1375</Words>
  <Application>Microsoft PowerPoint</Application>
  <PresentationFormat>On-screen Show (4:3)</PresentationFormat>
  <Paragraphs>230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Verdana</vt:lpstr>
      <vt:lpstr>Default Design</vt:lpstr>
      <vt:lpstr>Package</vt:lpstr>
      <vt:lpstr>Slide 1</vt:lpstr>
      <vt:lpstr>Tập đọc :</vt:lpstr>
      <vt:lpstr>Slide 3</vt:lpstr>
      <vt:lpstr>Tập đọc :Tre Việt Nam                                             Nguyễn Duy</vt:lpstr>
      <vt:lpstr>Tập đọc :Tre Việt Nam                                           Nguyễn Duy</vt:lpstr>
      <vt:lpstr>Tập đọc :Tre Việt Nam                                           Nguyễn Duy</vt:lpstr>
      <vt:lpstr>Tập đọc :Tre Việt Nam                                           Nguyễn Duy</vt:lpstr>
      <vt:lpstr>Tập đọc :Tre Việt Nam                                           Nguyễn Duy</vt:lpstr>
      <vt:lpstr>Tập đọc :Tre Việt Nam                                           Nguyễn Duy</vt:lpstr>
      <vt:lpstr>Tập đọc :Tre Việt Nam                                           Nguyễn Duy</vt:lpstr>
      <vt:lpstr>Tập đọc :Tre Việt Nam                                           Nguyễn Duy</vt:lpstr>
      <vt:lpstr>Tập đọc :Tre Việt Nam                                           Nguyễn Duy</vt:lpstr>
      <vt:lpstr>Tập đọc :Tre Việt Nam                                           Nguyễn Duy</vt:lpstr>
      <vt:lpstr>Tập đọc :Tre Việt Nam                                           Nguyễn Duy</vt:lpstr>
      <vt:lpstr>Tập đọc :Tre Việt Nam                                           Nguyễn Duy</vt:lpstr>
      <vt:lpstr>Tập đọc :Tre Việt Nam                                           Nguyễn Duy</vt:lpstr>
      <vt:lpstr>Tập đọc :Tre Việt Nam                                           Nguyễn Duy</vt:lpstr>
      <vt:lpstr>Tập đọc :Tre Việt Nam                                           Nguyễn Duy</vt:lpstr>
      <vt:lpstr>Slide 19</vt:lpstr>
      <vt:lpstr>Tập đọc :Tre Việt Nam                                           Nguyễn Duy</vt:lpstr>
      <vt:lpstr>Tập đọc :Tre Việt Nam                                           Nguyễn Duy</vt:lpstr>
      <vt:lpstr>Tập đọc :Tre Việt Nam                                           Nguyễn Duy</vt:lpstr>
      <vt:lpstr>Tập đọc :Tre Việt Nam                                           Nguyễn Duy</vt:lpstr>
      <vt:lpstr>Slide 24</vt:lpstr>
      <vt:lpstr>Tập đọc :Tre Việt Nam                                           Nguyễn Duy</vt:lpstr>
      <vt:lpstr>Tập đọc :Tre Việt Nam                                           Nguyễn Duy</vt:lpstr>
      <vt:lpstr>Tập đọc :Tre Việt Nam                                           Nguyễn Duy</vt:lpstr>
      <vt:lpstr>Tập đọc :Tre Việt Nam                                           Nguyễn Duy</vt:lpstr>
      <vt:lpstr>Tập đọc :Tre Việt Nam                                                                           Nguyễn Duy</vt:lpstr>
      <vt:lpstr>Tập đọc :Tre Việt Nam                                                                           Nguyễn Duy</vt:lpstr>
      <vt:lpstr>Tập đọc :Tre Việt Nam                                                                           Nguyễn Duy</vt:lpstr>
      <vt:lpstr>Tập đọc :Tre Việt Nam                                                                           Nguyễn Duy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CSTeam</cp:lastModifiedBy>
  <cp:revision>51</cp:revision>
  <dcterms:created xsi:type="dcterms:W3CDTF">2008-09-16T23:54:48Z</dcterms:created>
  <dcterms:modified xsi:type="dcterms:W3CDTF">2016-06-30T01:28:46Z</dcterms:modified>
</cp:coreProperties>
</file>